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17"/>
  </p:notesMasterIdLst>
  <p:handoutMasterIdLst>
    <p:handoutMasterId r:id="rId18"/>
  </p:handoutMasterIdLst>
  <p:sldIdLst>
    <p:sldId id="256" r:id="rId3"/>
    <p:sldId id="283" r:id="rId4"/>
    <p:sldId id="257" r:id="rId5"/>
    <p:sldId id="295" r:id="rId6"/>
    <p:sldId id="296" r:id="rId7"/>
    <p:sldId id="297" r:id="rId8"/>
    <p:sldId id="298" r:id="rId9"/>
    <p:sldId id="258" r:id="rId10"/>
    <p:sldId id="289" r:id="rId11"/>
    <p:sldId id="291" r:id="rId12"/>
    <p:sldId id="292" r:id="rId13"/>
    <p:sldId id="293" r:id="rId14"/>
    <p:sldId id="294" r:id="rId15"/>
    <p:sldId id="271" r:id="rId16"/>
  </p:sldIdLst>
  <p:sldSz cx="9144000" cy="6858000" type="screen4x3"/>
  <p:notesSz cx="6881813"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82119" cy="464821"/>
          </a:xfrm>
          <a:prstGeom prst="rect">
            <a:avLst/>
          </a:prstGeom>
        </p:spPr>
        <p:txBody>
          <a:bodyPr vert="horz" lIns="93167" tIns="46585" rIns="93167" bIns="46585" rtlCol="0"/>
          <a:lstStyle>
            <a:lvl1pPr algn="l">
              <a:defRPr sz="1200"/>
            </a:lvl1pPr>
          </a:lstStyle>
          <a:p>
            <a:endParaRPr lang="es-MX"/>
          </a:p>
        </p:txBody>
      </p:sp>
      <p:sp>
        <p:nvSpPr>
          <p:cNvPr id="3" name="2 Marcador de fecha"/>
          <p:cNvSpPr>
            <a:spLocks noGrp="1"/>
          </p:cNvSpPr>
          <p:nvPr>
            <p:ph type="dt" sz="quarter" idx="1"/>
          </p:nvPr>
        </p:nvSpPr>
        <p:spPr>
          <a:xfrm>
            <a:off x="3898103" y="1"/>
            <a:ext cx="2982119" cy="464821"/>
          </a:xfrm>
          <a:prstGeom prst="rect">
            <a:avLst/>
          </a:prstGeom>
        </p:spPr>
        <p:txBody>
          <a:bodyPr vert="horz" lIns="93167" tIns="46585" rIns="93167" bIns="46585" rtlCol="0"/>
          <a:lstStyle>
            <a:lvl1pPr algn="r">
              <a:defRPr sz="1200"/>
            </a:lvl1pPr>
          </a:lstStyle>
          <a:p>
            <a:fld id="{B45C821F-FF70-479F-8F11-11564231DAC6}" type="datetimeFigureOut">
              <a:rPr lang="es-MX" smtClean="0"/>
              <a:t>08/06/2023</a:t>
            </a:fld>
            <a:endParaRPr lang="es-MX"/>
          </a:p>
        </p:txBody>
      </p:sp>
      <p:sp>
        <p:nvSpPr>
          <p:cNvPr id="4" name="3 Marcador de pie de página"/>
          <p:cNvSpPr>
            <a:spLocks noGrp="1"/>
          </p:cNvSpPr>
          <p:nvPr>
            <p:ph type="ftr" sz="quarter" idx="2"/>
          </p:nvPr>
        </p:nvSpPr>
        <p:spPr>
          <a:xfrm>
            <a:off x="1" y="8829968"/>
            <a:ext cx="2982119" cy="464821"/>
          </a:xfrm>
          <a:prstGeom prst="rect">
            <a:avLst/>
          </a:prstGeom>
        </p:spPr>
        <p:txBody>
          <a:bodyPr vert="horz" lIns="93167" tIns="46585" rIns="93167" bIns="46585"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98103" y="8829968"/>
            <a:ext cx="2982119" cy="464821"/>
          </a:xfrm>
          <a:prstGeom prst="rect">
            <a:avLst/>
          </a:prstGeom>
        </p:spPr>
        <p:txBody>
          <a:bodyPr vert="horz" lIns="93167" tIns="46585" rIns="93167" bIns="46585" rtlCol="0" anchor="b"/>
          <a:lstStyle>
            <a:lvl1pPr algn="r">
              <a:defRPr sz="1200"/>
            </a:lvl1pPr>
          </a:lstStyle>
          <a:p>
            <a:fld id="{18ADD67B-ACE3-44B6-B99D-80E76A87546D}" type="slidenum">
              <a:rPr lang="es-MX" smtClean="0"/>
              <a:t>‹Nº›</a:t>
            </a:fld>
            <a:endParaRPr lang="es-MX"/>
          </a:p>
        </p:txBody>
      </p:sp>
    </p:spTree>
    <p:extLst>
      <p:ext uri="{BB962C8B-B14F-4D97-AF65-F5344CB8AC3E}">
        <p14:creationId xmlns:p14="http://schemas.microsoft.com/office/powerpoint/2010/main" val="1458747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3" y="4"/>
            <a:ext cx="2982742" cy="466725"/>
          </a:xfrm>
          <a:prstGeom prst="rect">
            <a:avLst/>
          </a:prstGeom>
        </p:spPr>
        <p:txBody>
          <a:bodyPr vert="horz" lIns="91431" tIns="45715" rIns="91431" bIns="45715" rtlCol="0"/>
          <a:lstStyle>
            <a:lvl1pPr algn="l">
              <a:defRPr sz="1200"/>
            </a:lvl1pPr>
          </a:lstStyle>
          <a:p>
            <a:endParaRPr lang="es-MX"/>
          </a:p>
        </p:txBody>
      </p:sp>
      <p:sp>
        <p:nvSpPr>
          <p:cNvPr id="3" name="Marcador de fecha 2"/>
          <p:cNvSpPr>
            <a:spLocks noGrp="1"/>
          </p:cNvSpPr>
          <p:nvPr>
            <p:ph type="dt" idx="1"/>
          </p:nvPr>
        </p:nvSpPr>
        <p:spPr>
          <a:xfrm>
            <a:off x="3897514" y="4"/>
            <a:ext cx="2982742" cy="466725"/>
          </a:xfrm>
          <a:prstGeom prst="rect">
            <a:avLst/>
          </a:prstGeom>
        </p:spPr>
        <p:txBody>
          <a:bodyPr vert="horz" lIns="91431" tIns="45715" rIns="91431" bIns="45715" rtlCol="0"/>
          <a:lstStyle>
            <a:lvl1pPr algn="r">
              <a:defRPr sz="1200"/>
            </a:lvl1pPr>
          </a:lstStyle>
          <a:p>
            <a:fld id="{B66DCA78-AF09-4156-AE9C-23EAC1495E43}" type="datetimeFigureOut">
              <a:rPr lang="es-MX" smtClean="0"/>
              <a:t>08/06/2023</a:t>
            </a:fld>
            <a:endParaRPr lang="es-MX"/>
          </a:p>
        </p:txBody>
      </p:sp>
      <p:sp>
        <p:nvSpPr>
          <p:cNvPr id="4" name="Marcador de imagen de diapositiva 3"/>
          <p:cNvSpPr>
            <a:spLocks noGrp="1" noRot="1" noChangeAspect="1"/>
          </p:cNvSpPr>
          <p:nvPr>
            <p:ph type="sldImg" idx="2"/>
          </p:nvPr>
        </p:nvSpPr>
        <p:spPr>
          <a:xfrm>
            <a:off x="1349375" y="1160463"/>
            <a:ext cx="4183063" cy="3138487"/>
          </a:xfrm>
          <a:prstGeom prst="rect">
            <a:avLst/>
          </a:prstGeom>
          <a:noFill/>
          <a:ln w="12700">
            <a:solidFill>
              <a:prstClr val="black"/>
            </a:solidFill>
          </a:ln>
        </p:spPr>
        <p:txBody>
          <a:bodyPr vert="horz" lIns="91431" tIns="45715" rIns="91431" bIns="45715" rtlCol="0" anchor="ctr"/>
          <a:lstStyle/>
          <a:p>
            <a:endParaRPr lang="es-MX"/>
          </a:p>
        </p:txBody>
      </p:sp>
      <p:sp>
        <p:nvSpPr>
          <p:cNvPr id="5" name="Marcador de notas 4"/>
          <p:cNvSpPr>
            <a:spLocks noGrp="1"/>
          </p:cNvSpPr>
          <p:nvPr>
            <p:ph type="body" sz="quarter" idx="3"/>
          </p:nvPr>
        </p:nvSpPr>
        <p:spPr>
          <a:xfrm>
            <a:off x="688805" y="4473578"/>
            <a:ext cx="5504204" cy="3660775"/>
          </a:xfrm>
          <a:prstGeom prst="rect">
            <a:avLst/>
          </a:prstGeom>
        </p:spPr>
        <p:txBody>
          <a:bodyPr vert="horz" lIns="91431" tIns="45715" rIns="91431" bIns="45715"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3" y="8829678"/>
            <a:ext cx="2982742" cy="466725"/>
          </a:xfrm>
          <a:prstGeom prst="rect">
            <a:avLst/>
          </a:prstGeom>
        </p:spPr>
        <p:txBody>
          <a:bodyPr vert="horz" lIns="91431" tIns="45715" rIns="91431" bIns="45715"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97514" y="8829678"/>
            <a:ext cx="2982742" cy="466725"/>
          </a:xfrm>
          <a:prstGeom prst="rect">
            <a:avLst/>
          </a:prstGeom>
        </p:spPr>
        <p:txBody>
          <a:bodyPr vert="horz" lIns="91431" tIns="45715" rIns="91431" bIns="45715" rtlCol="0" anchor="b"/>
          <a:lstStyle>
            <a:lvl1pPr algn="r">
              <a:defRPr sz="1200"/>
            </a:lvl1pPr>
          </a:lstStyle>
          <a:p>
            <a:fld id="{321D5B7D-F715-4E62-A635-A09D2382F87A}" type="slidenum">
              <a:rPr lang="es-MX" smtClean="0"/>
              <a:t>‹Nº›</a:t>
            </a:fld>
            <a:endParaRPr lang="es-MX"/>
          </a:p>
        </p:txBody>
      </p:sp>
    </p:spTree>
    <p:extLst>
      <p:ext uri="{BB962C8B-B14F-4D97-AF65-F5344CB8AC3E}">
        <p14:creationId xmlns:p14="http://schemas.microsoft.com/office/powerpoint/2010/main" val="2365190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321D5B7D-F715-4E62-A635-A09D2382F87A}" type="slidenum">
              <a:rPr lang="es-MX" smtClean="0"/>
              <a:t>1</a:t>
            </a:fld>
            <a:endParaRPr lang="es-MX"/>
          </a:p>
        </p:txBody>
      </p:sp>
    </p:spTree>
    <p:extLst>
      <p:ext uri="{BB962C8B-B14F-4D97-AF65-F5344CB8AC3E}">
        <p14:creationId xmlns:p14="http://schemas.microsoft.com/office/powerpoint/2010/main" val="4806797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79525" y="1600200"/>
            <a:ext cx="7085013" cy="1066800"/>
          </a:xfrm>
        </p:spPr>
        <p:txBody>
          <a:bodyPr/>
          <a:lstStyle>
            <a:lvl1pPr>
              <a:defRPr/>
            </a:lvl1pPr>
          </a:lstStyle>
          <a:p>
            <a:pPr lvl="0"/>
            <a:r>
              <a:rPr lang="es-ES" noProof="0"/>
              <a:t>Haga clic para modificar el estilo de título del patrón</a:t>
            </a:r>
            <a:endParaRPr lang="en-US" noProof="0"/>
          </a:p>
        </p:txBody>
      </p:sp>
      <p:sp>
        <p:nvSpPr>
          <p:cNvPr id="3075" name="Rectangle 3"/>
          <p:cNvSpPr>
            <a:spLocks noGrp="1" noChangeArrowheads="1"/>
          </p:cNvSpPr>
          <p:nvPr>
            <p:ph type="subTitle" idx="1"/>
          </p:nvPr>
        </p:nvSpPr>
        <p:spPr>
          <a:xfrm>
            <a:off x="1279525" y="2819400"/>
            <a:ext cx="5256213" cy="1143000"/>
          </a:xfrm>
        </p:spPr>
        <p:txBody>
          <a:bodyPr/>
          <a:lstStyle>
            <a:lvl1pPr marL="0" indent="0">
              <a:buFontTx/>
              <a:buNone/>
              <a:defRPr/>
            </a:lvl1pPr>
          </a:lstStyle>
          <a:p>
            <a:pPr lvl="0"/>
            <a:r>
              <a:rPr lang="es-ES" noProof="0"/>
              <a:t>Haga clic para modificar el estilo de subtítulo del patrón</a:t>
            </a:r>
            <a:endParaRPr lang="en-US" noProof="0"/>
          </a:p>
        </p:txBody>
      </p:sp>
      <p:sp>
        <p:nvSpPr>
          <p:cNvPr id="3076" name="Rectangle 4"/>
          <p:cNvSpPr>
            <a:spLocks noGrp="1" noChangeArrowheads="1"/>
          </p:cNvSpPr>
          <p:nvPr>
            <p:ph type="dt" sz="half" idx="2"/>
          </p:nvPr>
        </p:nvSpPr>
        <p:spPr/>
        <p:txBody>
          <a:bodyPr/>
          <a:lstStyle>
            <a:lvl1pPr>
              <a:defRPr/>
            </a:lvl1pPr>
          </a:lstStyle>
          <a:p>
            <a:fld id="{BEBD4F5E-5EF4-4264-BC0E-83870741589D}" type="datetimeFigureOut">
              <a:rPr lang="es-MX" smtClean="0"/>
              <a:t>08/06/2023</a:t>
            </a:fld>
            <a:endParaRPr lang="es-MX"/>
          </a:p>
        </p:txBody>
      </p:sp>
      <p:sp>
        <p:nvSpPr>
          <p:cNvPr id="3077" name="Rectangle 5"/>
          <p:cNvSpPr>
            <a:spLocks noGrp="1" noChangeArrowheads="1"/>
          </p:cNvSpPr>
          <p:nvPr>
            <p:ph type="ftr" sz="quarter" idx="3"/>
          </p:nvPr>
        </p:nvSpPr>
        <p:spPr/>
        <p:txBody>
          <a:bodyPr/>
          <a:lstStyle>
            <a:lvl1pPr>
              <a:defRPr/>
            </a:lvl1pPr>
          </a:lstStyle>
          <a:p>
            <a:endParaRPr lang="es-MX"/>
          </a:p>
        </p:txBody>
      </p:sp>
      <p:sp>
        <p:nvSpPr>
          <p:cNvPr id="3078" name="Rectangle 6"/>
          <p:cNvSpPr>
            <a:spLocks noGrp="1" noChangeArrowheads="1"/>
          </p:cNvSpPr>
          <p:nvPr>
            <p:ph type="sldNum" sz="quarter" idx="4"/>
          </p:nvPr>
        </p:nvSpPr>
        <p:spPr/>
        <p:txBody>
          <a:bodyPr/>
          <a:lstStyle>
            <a:lvl1pPr>
              <a:defRPr/>
            </a:lvl1pPr>
          </a:lstStyle>
          <a:p>
            <a:fld id="{360C521F-59E7-42CB-B3BA-2E4F5E250DB3}"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fld id="{BEBD4F5E-5EF4-4264-BC0E-83870741589D}" type="datetimeFigureOut">
              <a:rPr lang="es-MX" smtClean="0"/>
              <a:t>08/06/2023</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37515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94475" y="685800"/>
            <a:ext cx="1771650" cy="5440363"/>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1279525" y="685800"/>
            <a:ext cx="5162550" cy="5440363"/>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fld id="{BEBD4F5E-5EF4-4264-BC0E-83870741589D}" type="datetimeFigureOut">
              <a:rPr lang="es-MX" smtClean="0"/>
              <a:t>08/06/2023</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1068433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EBD4F5E-5EF4-4264-BC0E-83870741589D}" type="datetimeFigureOut">
              <a:rPr lang="es-MX" smtClean="0"/>
              <a:t>08/06/2023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993347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EBD4F5E-5EF4-4264-BC0E-83870741589D}" type="datetimeFigureOut">
              <a:rPr lang="es-MX" smtClean="0"/>
              <a:t>08/06/2023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3145438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EBD4F5E-5EF4-4264-BC0E-83870741589D}" type="datetimeFigureOut">
              <a:rPr lang="es-MX" smtClean="0"/>
              <a:t>08/06/2023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3746548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EBD4F5E-5EF4-4264-BC0E-83870741589D}" type="datetimeFigureOut">
              <a:rPr lang="es-MX" smtClean="0"/>
              <a:t>08/06/2023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28849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EBD4F5E-5EF4-4264-BC0E-83870741589D}" type="datetimeFigureOut">
              <a:rPr lang="es-MX" smtClean="0"/>
              <a:t>08/06/2023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2106684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EBD4F5E-5EF4-4264-BC0E-83870741589D}" type="datetimeFigureOut">
              <a:rPr lang="es-MX" smtClean="0"/>
              <a:t>08/06/2023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3288287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D4F5E-5EF4-4264-BC0E-83870741589D}" type="datetimeFigureOut">
              <a:rPr lang="es-MX" smtClean="0"/>
              <a:t>08/06/2023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13780630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EBD4F5E-5EF4-4264-BC0E-83870741589D}" type="datetimeFigureOut">
              <a:rPr lang="es-MX" smtClean="0"/>
              <a:t>08/06/2023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278484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fld id="{BEBD4F5E-5EF4-4264-BC0E-83870741589D}" type="datetimeFigureOut">
              <a:rPr lang="es-MX" smtClean="0"/>
              <a:t>08/06/2023</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3218481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EBD4F5E-5EF4-4264-BC0E-83870741589D}" type="datetimeFigureOut">
              <a:rPr lang="es-MX" smtClean="0"/>
              <a:t>08/06/2023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38687394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EBD4F5E-5EF4-4264-BC0E-83870741589D}" type="datetimeFigureOut">
              <a:rPr lang="es-MX" smtClean="0"/>
              <a:t>08/06/2023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4112810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EBD4F5E-5EF4-4264-BC0E-83870741589D}" type="datetimeFigureOut">
              <a:rPr lang="es-MX" smtClean="0"/>
              <a:t>08/06/2023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84452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BEBD4F5E-5EF4-4264-BC0E-83870741589D}" type="datetimeFigureOut">
              <a:rPr lang="es-MX" smtClean="0"/>
              <a:t>08/06/2023</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550539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12795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39846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lvl1pPr>
              <a:defRPr/>
            </a:lvl1pPr>
          </a:lstStyle>
          <a:p>
            <a:fld id="{BEBD4F5E-5EF4-4264-BC0E-83870741589D}" type="datetimeFigureOut">
              <a:rPr lang="es-MX" smtClean="0"/>
              <a:t>08/06/2023</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3304358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lvl1pPr>
              <a:defRPr/>
            </a:lvl1pPr>
          </a:lstStyle>
          <a:p>
            <a:fld id="{BEBD4F5E-5EF4-4264-BC0E-83870741589D}" type="datetimeFigureOut">
              <a:rPr lang="es-MX" smtClean="0"/>
              <a:t>08/06/2023</a:t>
            </a:fld>
            <a:endParaRPr lang="es-MX"/>
          </a:p>
        </p:txBody>
      </p:sp>
      <p:sp>
        <p:nvSpPr>
          <p:cNvPr id="8" name="7 Marcador de pie de página"/>
          <p:cNvSpPr>
            <a:spLocks noGrp="1"/>
          </p:cNvSpPr>
          <p:nvPr>
            <p:ph type="ftr" sz="quarter" idx="11"/>
          </p:nvPr>
        </p:nvSpPr>
        <p:spPr/>
        <p:txBody>
          <a:bodyPr/>
          <a:lstStyle>
            <a:lvl1pPr>
              <a:defRPr/>
            </a:lvl1pPr>
          </a:lstStyle>
          <a:p>
            <a:endParaRPr lang="es-MX"/>
          </a:p>
        </p:txBody>
      </p:sp>
      <p:sp>
        <p:nvSpPr>
          <p:cNvPr id="9" name="8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1312311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fld id="{BEBD4F5E-5EF4-4264-BC0E-83870741589D}" type="datetimeFigureOut">
              <a:rPr lang="es-MX" smtClean="0"/>
              <a:t>08/06/2023</a:t>
            </a:fld>
            <a:endParaRPr lang="es-MX"/>
          </a:p>
        </p:txBody>
      </p:sp>
      <p:sp>
        <p:nvSpPr>
          <p:cNvPr id="4" name="3 Marcador de pie de página"/>
          <p:cNvSpPr>
            <a:spLocks noGrp="1"/>
          </p:cNvSpPr>
          <p:nvPr>
            <p:ph type="ftr" sz="quarter" idx="11"/>
          </p:nvPr>
        </p:nvSpPr>
        <p:spPr/>
        <p:txBody>
          <a:bodyPr/>
          <a:lstStyle>
            <a:lvl1pPr>
              <a:defRPr/>
            </a:lvl1pPr>
          </a:lstStyle>
          <a:p>
            <a:endParaRPr lang="es-MX"/>
          </a:p>
        </p:txBody>
      </p:sp>
      <p:sp>
        <p:nvSpPr>
          <p:cNvPr id="5" name="4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192561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fld id="{BEBD4F5E-5EF4-4264-BC0E-83870741589D}" type="datetimeFigureOut">
              <a:rPr lang="es-MX" smtClean="0"/>
              <a:t>08/06/2023</a:t>
            </a:fld>
            <a:endParaRPr lang="es-MX"/>
          </a:p>
        </p:txBody>
      </p:sp>
      <p:sp>
        <p:nvSpPr>
          <p:cNvPr id="3" name="2 Marcador de pie de página"/>
          <p:cNvSpPr>
            <a:spLocks noGrp="1"/>
          </p:cNvSpPr>
          <p:nvPr>
            <p:ph type="ftr" sz="quarter" idx="11"/>
          </p:nvPr>
        </p:nvSpPr>
        <p:spPr/>
        <p:txBody>
          <a:bodyPr/>
          <a:lstStyle>
            <a:lvl1pPr>
              <a:defRPr/>
            </a:lvl1pPr>
          </a:lstStyle>
          <a:p>
            <a:endParaRPr lang="es-MX"/>
          </a:p>
        </p:txBody>
      </p:sp>
      <p:sp>
        <p:nvSpPr>
          <p:cNvPr id="4" name="3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972023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BEBD4F5E-5EF4-4264-BC0E-83870741589D}" type="datetimeFigureOut">
              <a:rPr lang="es-MX" smtClean="0"/>
              <a:t>08/06/2023</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40077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BEBD4F5E-5EF4-4264-BC0E-83870741589D}" type="datetimeFigureOut">
              <a:rPr lang="es-MX" smtClean="0"/>
              <a:t>08/06/2023</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257851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79525" y="685800"/>
            <a:ext cx="70866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Haga clic para cambiar el estilo de título</a:t>
            </a:r>
          </a:p>
        </p:txBody>
      </p:sp>
      <p:sp>
        <p:nvSpPr>
          <p:cNvPr id="1027" name="Rectangle 3"/>
          <p:cNvSpPr>
            <a:spLocks noGrp="1" noChangeArrowheads="1"/>
          </p:cNvSpPr>
          <p:nvPr>
            <p:ph type="body" idx="1"/>
          </p:nvPr>
        </p:nvSpPr>
        <p:spPr bwMode="auto">
          <a:xfrm>
            <a:off x="1279525" y="1600200"/>
            <a:ext cx="5257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p>
        </p:txBody>
      </p:sp>
      <p:sp>
        <p:nvSpPr>
          <p:cNvPr id="1031" name="Rectangle 7"/>
          <p:cNvSpPr>
            <a:spLocks noGrp="1" noChangeArrowheads="1"/>
          </p:cNvSpPr>
          <p:nvPr>
            <p:ph type="dt" sz="half" idx="2"/>
          </p:nvPr>
        </p:nvSpPr>
        <p:spPr bwMode="auto">
          <a:xfrm>
            <a:off x="457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fld id="{BEBD4F5E-5EF4-4264-BC0E-83870741589D}" type="datetimeFigureOut">
              <a:rPr lang="es-MX" smtClean="0"/>
              <a:t>08/06/2023</a:t>
            </a:fld>
            <a:endParaRPr lang="es-MX"/>
          </a:p>
        </p:txBody>
      </p:sp>
      <p:sp>
        <p:nvSpPr>
          <p:cNvPr id="1032" name="Rectangle 8"/>
          <p:cNvSpPr>
            <a:spLocks noGrp="1" noChangeArrowheads="1"/>
          </p:cNvSpPr>
          <p:nvPr>
            <p:ph type="ftr" sz="quarter" idx="3"/>
          </p:nvPr>
        </p:nvSpPr>
        <p:spPr bwMode="auto">
          <a:xfrm>
            <a:off x="3124200" y="6429375"/>
            <a:ext cx="2895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es-MX"/>
          </a:p>
        </p:txBody>
      </p:sp>
      <p:sp>
        <p:nvSpPr>
          <p:cNvPr id="1033" name="Rectangle 9"/>
          <p:cNvSpPr>
            <a:spLocks noGrp="1" noChangeArrowheads="1"/>
          </p:cNvSpPr>
          <p:nvPr>
            <p:ph type="sldNum" sz="quarter" idx="4"/>
          </p:nvPr>
        </p:nvSpPr>
        <p:spPr bwMode="auto">
          <a:xfrm>
            <a:off x="6553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fld id="{360C521F-59E7-42CB-B3BA-2E4F5E250DB3}"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Century Gothic" pitchFamily="34" charset="0"/>
        </a:defRPr>
      </a:lvl2pPr>
      <a:lvl3pPr algn="l" rtl="0" eaLnBrk="1" fontAlgn="base" hangingPunct="1">
        <a:spcBef>
          <a:spcPct val="0"/>
        </a:spcBef>
        <a:spcAft>
          <a:spcPct val="0"/>
        </a:spcAft>
        <a:defRPr sz="3600">
          <a:solidFill>
            <a:schemeClr val="tx2"/>
          </a:solidFill>
          <a:latin typeface="Century Gothic" pitchFamily="34" charset="0"/>
        </a:defRPr>
      </a:lvl3pPr>
      <a:lvl4pPr algn="l" rtl="0" eaLnBrk="1" fontAlgn="base" hangingPunct="1">
        <a:spcBef>
          <a:spcPct val="0"/>
        </a:spcBef>
        <a:spcAft>
          <a:spcPct val="0"/>
        </a:spcAft>
        <a:defRPr sz="3600">
          <a:solidFill>
            <a:schemeClr val="tx2"/>
          </a:solidFill>
          <a:latin typeface="Century Gothic" pitchFamily="34" charset="0"/>
        </a:defRPr>
      </a:lvl4pPr>
      <a:lvl5pPr algn="l" rtl="0" eaLnBrk="1" fontAlgn="base" hangingPunct="1">
        <a:spcBef>
          <a:spcPct val="0"/>
        </a:spcBef>
        <a:spcAft>
          <a:spcPct val="0"/>
        </a:spcAft>
        <a:defRPr sz="3600">
          <a:solidFill>
            <a:schemeClr val="tx2"/>
          </a:solidFill>
          <a:latin typeface="Century Gothic" pitchFamily="34" charset="0"/>
        </a:defRPr>
      </a:lvl5pPr>
      <a:lvl6pPr marL="457200" algn="l" rtl="0" eaLnBrk="1" fontAlgn="base" hangingPunct="1">
        <a:spcBef>
          <a:spcPct val="0"/>
        </a:spcBef>
        <a:spcAft>
          <a:spcPct val="0"/>
        </a:spcAft>
        <a:defRPr sz="3600">
          <a:solidFill>
            <a:schemeClr val="tx2"/>
          </a:solidFill>
          <a:latin typeface="Century Gothic" pitchFamily="34" charset="0"/>
        </a:defRPr>
      </a:lvl6pPr>
      <a:lvl7pPr marL="914400" algn="l" rtl="0" eaLnBrk="1" fontAlgn="base" hangingPunct="1">
        <a:spcBef>
          <a:spcPct val="0"/>
        </a:spcBef>
        <a:spcAft>
          <a:spcPct val="0"/>
        </a:spcAft>
        <a:defRPr sz="3600">
          <a:solidFill>
            <a:schemeClr val="tx2"/>
          </a:solidFill>
          <a:latin typeface="Century Gothic" pitchFamily="34" charset="0"/>
        </a:defRPr>
      </a:lvl7pPr>
      <a:lvl8pPr marL="1371600" algn="l" rtl="0" eaLnBrk="1" fontAlgn="base" hangingPunct="1">
        <a:spcBef>
          <a:spcPct val="0"/>
        </a:spcBef>
        <a:spcAft>
          <a:spcPct val="0"/>
        </a:spcAft>
        <a:defRPr sz="3600">
          <a:solidFill>
            <a:schemeClr val="tx2"/>
          </a:solidFill>
          <a:latin typeface="Century Gothic" pitchFamily="34" charset="0"/>
        </a:defRPr>
      </a:lvl8pPr>
      <a:lvl9pPr marL="1828800" algn="l" rtl="0" eaLnBrk="1" fontAlgn="base" hangingPunct="1">
        <a:spcBef>
          <a:spcPct val="0"/>
        </a:spcBef>
        <a:spcAft>
          <a:spcPct val="0"/>
        </a:spcAft>
        <a:defRPr sz="3600">
          <a:solidFill>
            <a:schemeClr val="tx2"/>
          </a:solidFill>
          <a:latin typeface="Century Gothic"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BD4F5E-5EF4-4264-BC0E-83870741589D}" type="datetimeFigureOut">
              <a:rPr lang="es-MX" smtClean="0"/>
              <a:t>08/06/2023</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24851148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p:cNvGrpSpPr/>
          <p:nvPr/>
        </p:nvGrpSpPr>
        <p:grpSpPr>
          <a:xfrm>
            <a:off x="395536" y="3780737"/>
            <a:ext cx="4886009" cy="2845531"/>
            <a:chOff x="4196878" y="3717032"/>
            <a:chExt cx="4767610" cy="3141375"/>
          </a:xfrm>
        </p:grpSpPr>
        <p:pic>
          <p:nvPicPr>
            <p:cNvPr id="10" name="3 Imagen"/>
            <p:cNvPicPr>
              <a:picLocks noChangeAspect="1"/>
            </p:cNvPicPr>
            <p:nvPr/>
          </p:nvPicPr>
          <p:blipFill rotWithShape="1">
            <a:blip r:embed="rId3" cstate="print">
              <a:extLst>
                <a:ext uri="{28A0092B-C50C-407E-A947-70E740481C1C}">
                  <a14:useLocalDpi xmlns:a14="http://schemas.microsoft.com/office/drawing/2010/main" val="0"/>
                </a:ext>
              </a:extLst>
            </a:blip>
            <a:srcRect t="62534" r="70830"/>
            <a:stretch/>
          </p:blipFill>
          <p:spPr>
            <a:xfrm>
              <a:off x="4196878" y="5440498"/>
              <a:ext cx="1561577" cy="1417909"/>
            </a:xfrm>
            <a:prstGeom prst="rect">
              <a:avLst/>
            </a:prstGeom>
            <a:noFill/>
          </p:spPr>
        </p:pic>
        <p:pic>
          <p:nvPicPr>
            <p:cNvPr id="11" name="3 Imagen"/>
            <p:cNvPicPr>
              <a:picLocks noChangeAspect="1"/>
            </p:cNvPicPr>
            <p:nvPr/>
          </p:nvPicPr>
          <p:blipFill rotWithShape="1">
            <a:blip r:embed="rId3" cstate="print">
              <a:extLst>
                <a:ext uri="{28A0092B-C50C-407E-A947-70E740481C1C}">
                  <a14:useLocalDpi xmlns:a14="http://schemas.microsoft.com/office/drawing/2010/main" val="0"/>
                </a:ext>
              </a:extLst>
            </a:blip>
            <a:srcRect l="22958" t="13731" r="15475" b="14618"/>
            <a:stretch/>
          </p:blipFill>
          <p:spPr>
            <a:xfrm>
              <a:off x="5396495" y="3717032"/>
              <a:ext cx="3567993" cy="2935574"/>
            </a:xfrm>
            <a:prstGeom prst="rect">
              <a:avLst/>
            </a:prstGeom>
            <a:noFill/>
          </p:spPr>
        </p:pic>
      </p:grpSp>
      <p:sp>
        <p:nvSpPr>
          <p:cNvPr id="2" name="1 Título"/>
          <p:cNvSpPr>
            <a:spLocks noGrp="1"/>
          </p:cNvSpPr>
          <p:nvPr>
            <p:ph type="ctrTitle"/>
          </p:nvPr>
        </p:nvSpPr>
        <p:spPr>
          <a:xfrm>
            <a:off x="35496" y="3289345"/>
            <a:ext cx="8862287" cy="3336923"/>
          </a:xfrm>
        </p:spPr>
        <p:txBody>
          <a:bodyPr>
            <a:normAutofit fontScale="90000"/>
          </a:bodyPr>
          <a:lstStyle/>
          <a:p>
            <a:pPr algn="l"/>
            <a:br>
              <a:rPr lang="es-MX" sz="4400" b="1" dirty="0"/>
            </a:br>
            <a:br>
              <a:rPr lang="es-MX" sz="4400" b="1" dirty="0"/>
            </a:br>
            <a:br>
              <a:rPr lang="es-MX" sz="4000" b="1" dirty="0"/>
            </a:br>
            <a:br>
              <a:rPr lang="es-MX" sz="4900" b="1" dirty="0"/>
            </a:br>
            <a:br>
              <a:rPr lang="es-MX" sz="4400" b="1" dirty="0"/>
            </a:br>
            <a:r>
              <a:rPr lang="es-MX" sz="4400" b="1" dirty="0"/>
              <a:t>                                                                 </a:t>
            </a:r>
            <a:r>
              <a:rPr lang="es-MX" sz="2400" b="1" dirty="0"/>
              <a:t>Junio 2023.</a:t>
            </a:r>
            <a:endParaRPr lang="es-MX" sz="2200" dirty="0"/>
          </a:p>
        </p:txBody>
      </p:sp>
      <p:pic>
        <p:nvPicPr>
          <p:cNvPr id="5" name="4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sp>
        <p:nvSpPr>
          <p:cNvPr id="6" name="CuadroTexto 5"/>
          <p:cNvSpPr txBox="1"/>
          <p:nvPr/>
        </p:nvSpPr>
        <p:spPr>
          <a:xfrm>
            <a:off x="912787" y="1343280"/>
            <a:ext cx="7443063" cy="2308324"/>
          </a:xfrm>
          <a:prstGeom prst="rect">
            <a:avLst/>
          </a:prstGeom>
          <a:noFill/>
        </p:spPr>
        <p:txBody>
          <a:bodyPr wrap="none" rtlCol="0">
            <a:spAutoFit/>
          </a:bodyPr>
          <a:lstStyle/>
          <a:p>
            <a:pPr algn="dist"/>
            <a:r>
              <a:rPr lang="es-MX" sz="7200" b="1" i="1" dirty="0">
                <a:latin typeface="Times New Roman"/>
                <a:ea typeface="Times New Roman" panose="02020603050405020304" pitchFamily="18" charset="0"/>
                <a:cs typeface="Times New Roman"/>
              </a:rPr>
              <a:t>Red de Bibliotecas </a:t>
            </a:r>
          </a:p>
          <a:p>
            <a:pPr algn="dist"/>
            <a:r>
              <a:rPr lang="es-MX" sz="7200" b="1" i="1" dirty="0">
                <a:latin typeface="Times New Roman"/>
                <a:ea typeface="Times New Roman" panose="02020603050405020304" pitchFamily="18" charset="0"/>
                <a:cs typeface="Times New Roman"/>
              </a:rPr>
              <a:t>ANUIES Noreste</a:t>
            </a:r>
            <a:endParaRPr lang="es-MX" sz="7200" i="1" dirty="0">
              <a:latin typeface="Times New Roman"/>
              <a:cs typeface="Times New Roman"/>
            </a:endParaRPr>
          </a:p>
        </p:txBody>
      </p:sp>
      <p:grpSp>
        <p:nvGrpSpPr>
          <p:cNvPr id="13" name="Agrupar 11"/>
          <p:cNvGrpSpPr/>
          <p:nvPr/>
        </p:nvGrpSpPr>
        <p:grpSpPr>
          <a:xfrm>
            <a:off x="6893652" y="176542"/>
            <a:ext cx="2060301" cy="1037605"/>
            <a:chOff x="6876256" y="159147"/>
            <a:chExt cx="2060301" cy="1037605"/>
          </a:xfrm>
        </p:grpSpPr>
        <p:pic>
          <p:nvPicPr>
            <p:cNvPr id="14" name="Picture 2" descr="UAdeC"/>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5" name="Picture 2" descr="UAdeC"/>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Tree>
    <p:extLst>
      <p:ext uri="{BB962C8B-B14F-4D97-AF65-F5344CB8AC3E}">
        <p14:creationId xmlns:p14="http://schemas.microsoft.com/office/powerpoint/2010/main" val="850107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0783" y="1777670"/>
            <a:ext cx="8702433" cy="4941332"/>
          </a:xfrm>
        </p:spPr>
        <p:txBody>
          <a:bodyPr>
            <a:normAutofit/>
          </a:bodyPr>
          <a:lstStyle/>
          <a:p>
            <a:pPr marL="0" indent="0">
              <a:buNone/>
            </a:pPr>
            <a:r>
              <a:rPr lang="es-MX" sz="3600" b="1" dirty="0"/>
              <a:t>Servicios</a:t>
            </a:r>
          </a:p>
          <a:p>
            <a:pPr marL="0" indent="0">
              <a:buNone/>
            </a:pPr>
            <a:endParaRPr lang="es-MX" sz="8000" b="1" dirty="0"/>
          </a:p>
        </p:txBody>
      </p:sp>
      <p:pic>
        <p:nvPicPr>
          <p:cNvPr id="4"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graphicFrame>
        <p:nvGraphicFramePr>
          <p:cNvPr id="11" name="Tabla 10">
            <a:extLst>
              <a:ext uri="{FF2B5EF4-FFF2-40B4-BE49-F238E27FC236}">
                <a16:creationId xmlns:a16="http://schemas.microsoft.com/office/drawing/2014/main" id="{E4962B9F-1EF1-47DF-82FA-F302EA786867}"/>
              </a:ext>
            </a:extLst>
          </p:cNvPr>
          <p:cNvGraphicFramePr>
            <a:graphicFrameLocks noGrp="1"/>
          </p:cNvGraphicFramePr>
          <p:nvPr>
            <p:extLst>
              <p:ext uri="{D42A27DB-BD31-4B8C-83A1-F6EECF244321}">
                <p14:modId xmlns:p14="http://schemas.microsoft.com/office/powerpoint/2010/main" val="2165271520"/>
              </p:ext>
            </p:extLst>
          </p:nvPr>
        </p:nvGraphicFramePr>
        <p:xfrm>
          <a:off x="395536" y="2627816"/>
          <a:ext cx="8136904" cy="3241040"/>
        </p:xfrm>
        <a:graphic>
          <a:graphicData uri="http://schemas.openxmlformats.org/drawingml/2006/table">
            <a:tbl>
              <a:tblPr firstRow="1" bandRow="1">
                <a:tableStyleId>{5C22544A-7EE6-4342-B048-85BDC9FD1C3A}</a:tableStyleId>
              </a:tblPr>
              <a:tblGrid>
                <a:gridCol w="4357826">
                  <a:extLst>
                    <a:ext uri="{9D8B030D-6E8A-4147-A177-3AD203B41FA5}">
                      <a16:colId xmlns:a16="http://schemas.microsoft.com/office/drawing/2014/main" val="1644863466"/>
                    </a:ext>
                  </a:extLst>
                </a:gridCol>
                <a:gridCol w="3779078">
                  <a:extLst>
                    <a:ext uri="{9D8B030D-6E8A-4147-A177-3AD203B41FA5}">
                      <a16:colId xmlns:a16="http://schemas.microsoft.com/office/drawing/2014/main" val="671095940"/>
                    </a:ext>
                  </a:extLst>
                </a:gridCol>
              </a:tblGrid>
              <a:tr h="370840">
                <a:tc>
                  <a:txBody>
                    <a:bodyPr/>
                    <a:lstStyle/>
                    <a:p>
                      <a:r>
                        <a:rPr lang="es-MX" sz="1400" b="1" dirty="0">
                          <a:latin typeface="+mj-lt"/>
                        </a:rPr>
                        <a:t>Planteamiento</a:t>
                      </a:r>
                    </a:p>
                  </a:txBody>
                  <a:tcPr/>
                </a:tc>
                <a:tc>
                  <a:txBody>
                    <a:bodyPr/>
                    <a:lstStyle/>
                    <a:p>
                      <a:r>
                        <a:rPr lang="es-MX" sz="1400" b="1" dirty="0">
                          <a:latin typeface="+mj-lt"/>
                        </a:rPr>
                        <a:t>Acción propuesta</a:t>
                      </a:r>
                    </a:p>
                  </a:txBody>
                  <a:tcPr/>
                </a:tc>
                <a:extLst>
                  <a:ext uri="{0D108BD9-81ED-4DB2-BD59-A6C34878D82A}">
                    <a16:rowId xmlns:a16="http://schemas.microsoft.com/office/drawing/2014/main" val="2501714209"/>
                  </a:ext>
                </a:extLst>
              </a:tr>
              <a:tr h="370840">
                <a:tc>
                  <a:txBody>
                    <a:bodyPr/>
                    <a:lstStyle/>
                    <a:p>
                      <a:pPr marL="0" marR="0" lvl="0" indent="0" algn="l" rtl="0">
                        <a:spcBef>
                          <a:spcPts val="0"/>
                        </a:spcBef>
                        <a:spcAft>
                          <a:spcPts val="0"/>
                        </a:spcAft>
                        <a:buClr>
                          <a:schemeClr val="lt1"/>
                        </a:buClr>
                        <a:buSzPts val="1100"/>
                        <a:buFont typeface="Courier New"/>
                        <a:buNone/>
                      </a:pPr>
                      <a:r>
                        <a:rPr lang="es-MX" sz="1400" b="1" dirty="0">
                          <a:latin typeface="+mn-lt"/>
                          <a:ea typeface="Verdana" panose="020B0604030504040204" pitchFamily="34" charset="0"/>
                          <a:cs typeface="Verdana"/>
                          <a:sym typeface="Verdana"/>
                        </a:rPr>
                        <a:t>Convenios de apoyo bibliográfico como red</a:t>
                      </a:r>
                      <a:endParaRPr lang="es-MX" sz="1400" b="1" dirty="0">
                        <a:latin typeface="+mn-lt"/>
                      </a:endParaRPr>
                    </a:p>
                  </a:txBody>
                  <a:tcPr/>
                </a:tc>
                <a:tc>
                  <a:txBody>
                    <a:bodyPr/>
                    <a:lstStyle/>
                    <a:p>
                      <a:r>
                        <a:rPr lang="es-MX" sz="1400" b="1" dirty="0">
                          <a:latin typeface="+mn-lt"/>
                        </a:rPr>
                        <a:t>Redacción conjunta de un documento tipo, que sea aceptado por el conjunto de integrantes </a:t>
                      </a:r>
                    </a:p>
                  </a:txBody>
                  <a:tcPr/>
                </a:tc>
                <a:extLst>
                  <a:ext uri="{0D108BD9-81ED-4DB2-BD59-A6C34878D82A}">
                    <a16:rowId xmlns:a16="http://schemas.microsoft.com/office/drawing/2014/main" val="25017855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latin typeface="+mn-lt"/>
                          <a:ea typeface="Verdana" panose="020B0604030504040204" pitchFamily="34" charset="0"/>
                          <a:cs typeface="Verdana"/>
                          <a:sym typeface="Verdana"/>
                        </a:rPr>
                        <a:t>Inventario de recursos disponibles que se puedan ofrecer en la 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400" b="1" dirty="0">
                        <a:latin typeface="+mn-lt"/>
                      </a:endParaRPr>
                    </a:p>
                  </a:txBody>
                  <a:tcPr/>
                </a:tc>
                <a:tc>
                  <a:txBody>
                    <a:bodyPr/>
                    <a:lstStyle/>
                    <a:p>
                      <a:r>
                        <a:rPr lang="es-MX" sz="1400" b="1" dirty="0">
                          <a:highlight>
                            <a:srgbClr val="FFFF00"/>
                          </a:highlight>
                          <a:latin typeface="+mn-lt"/>
                        </a:rPr>
                        <a:t>Asignación de la actividad a una institución y persona responsable</a:t>
                      </a:r>
                    </a:p>
                  </a:txBody>
                  <a:tcPr/>
                </a:tc>
                <a:extLst>
                  <a:ext uri="{0D108BD9-81ED-4DB2-BD59-A6C34878D82A}">
                    <a16:rowId xmlns:a16="http://schemas.microsoft.com/office/drawing/2014/main" val="9068569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latin typeface="+mn-lt"/>
                          <a:ea typeface="Verdana" panose="020B0604030504040204" pitchFamily="34" charset="0"/>
                          <a:cs typeface="Verdana"/>
                          <a:sym typeface="Verdana"/>
                        </a:rPr>
                        <a:t>Logística del proceso de intercambio entre miembros.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400" b="1"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kern="1200" dirty="0">
                          <a:solidFill>
                            <a:schemeClr val="dk1"/>
                          </a:solidFill>
                          <a:highlight>
                            <a:srgbClr val="FFFF00"/>
                          </a:highlight>
                          <a:latin typeface="+mn-lt"/>
                          <a:ea typeface="+mn-ea"/>
                          <a:cs typeface="+mn-cs"/>
                        </a:rPr>
                        <a:t>Asignación de la actividad a una institución y persona responsable</a:t>
                      </a:r>
                    </a:p>
                    <a:p>
                      <a:endParaRPr lang="es-MX" sz="1400" b="1" dirty="0">
                        <a:latin typeface="+mn-lt"/>
                      </a:endParaRPr>
                    </a:p>
                  </a:txBody>
                  <a:tcPr/>
                </a:tc>
                <a:extLst>
                  <a:ext uri="{0D108BD9-81ED-4DB2-BD59-A6C34878D82A}">
                    <a16:rowId xmlns:a16="http://schemas.microsoft.com/office/drawing/2014/main" val="345229856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latin typeface="+mn-lt"/>
                          <a:ea typeface="Verdana" panose="020B0604030504040204" pitchFamily="34" charset="0"/>
                          <a:cs typeface="Verdana"/>
                          <a:sym typeface="Verdana"/>
                        </a:rPr>
                        <a:t>Consulta sobre implicaciones jurídicas.</a:t>
                      </a:r>
                    </a:p>
                    <a:p>
                      <a:endParaRPr lang="es-MX" sz="1400" b="1" dirty="0">
                        <a:latin typeface="+mn-lt"/>
                      </a:endParaRPr>
                    </a:p>
                  </a:txBody>
                  <a:tcPr/>
                </a:tc>
                <a:tc>
                  <a:txBody>
                    <a:bodyPr/>
                    <a:lstStyle/>
                    <a:p>
                      <a:r>
                        <a:rPr lang="es-MX" sz="1400" b="1" dirty="0">
                          <a:latin typeface="+mn-lt"/>
                        </a:rPr>
                        <a:t>En cada una de las instituciones, a cargo de los responsables de las bibliotecas</a:t>
                      </a:r>
                    </a:p>
                  </a:txBody>
                  <a:tcPr/>
                </a:tc>
                <a:extLst>
                  <a:ext uri="{0D108BD9-81ED-4DB2-BD59-A6C34878D82A}">
                    <a16:rowId xmlns:a16="http://schemas.microsoft.com/office/drawing/2014/main" val="1656451199"/>
                  </a:ext>
                </a:extLst>
              </a:tr>
              <a:tr h="370840">
                <a:tc>
                  <a:txBody>
                    <a:bodyPr/>
                    <a:lstStyle/>
                    <a:p>
                      <a:endParaRPr lang="es-MX" sz="1400" b="1">
                        <a:latin typeface="+mj-lt"/>
                      </a:endParaRPr>
                    </a:p>
                  </a:txBody>
                  <a:tcPr/>
                </a:tc>
                <a:tc>
                  <a:txBody>
                    <a:bodyPr/>
                    <a:lstStyle/>
                    <a:p>
                      <a:endParaRPr lang="es-MX" sz="1400" b="1" dirty="0">
                        <a:latin typeface="+mj-lt"/>
                      </a:endParaRPr>
                    </a:p>
                  </a:txBody>
                  <a:tcPr/>
                </a:tc>
                <a:extLst>
                  <a:ext uri="{0D108BD9-81ED-4DB2-BD59-A6C34878D82A}">
                    <a16:rowId xmlns:a16="http://schemas.microsoft.com/office/drawing/2014/main" val="3759718670"/>
                  </a:ext>
                </a:extLst>
              </a:tr>
            </a:tbl>
          </a:graphicData>
        </a:graphic>
      </p:graphicFrame>
    </p:spTree>
    <p:extLst>
      <p:ext uri="{BB962C8B-B14F-4D97-AF65-F5344CB8AC3E}">
        <p14:creationId xmlns:p14="http://schemas.microsoft.com/office/powerpoint/2010/main" val="2448302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0783" y="1777670"/>
            <a:ext cx="8702433" cy="4941332"/>
          </a:xfrm>
        </p:spPr>
        <p:txBody>
          <a:bodyPr>
            <a:normAutofit/>
          </a:bodyPr>
          <a:lstStyle/>
          <a:p>
            <a:pPr marL="0" indent="0">
              <a:buNone/>
            </a:pPr>
            <a:r>
              <a:rPr lang="es-MX" sz="3600" b="1" dirty="0"/>
              <a:t>Vinculación</a:t>
            </a:r>
          </a:p>
          <a:p>
            <a:pPr marL="0" indent="0">
              <a:buNone/>
            </a:pPr>
            <a:endParaRPr lang="es-MX" sz="8000" b="1" dirty="0"/>
          </a:p>
        </p:txBody>
      </p:sp>
      <p:pic>
        <p:nvPicPr>
          <p:cNvPr id="4"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
        <p:nvSpPr>
          <p:cNvPr id="7" name="Google Shape;95;p2">
            <a:extLst>
              <a:ext uri="{FF2B5EF4-FFF2-40B4-BE49-F238E27FC236}">
                <a16:creationId xmlns:a16="http://schemas.microsoft.com/office/drawing/2014/main" id="{A3853A8F-768F-40DF-9E94-C4B59AA1897E}"/>
              </a:ext>
            </a:extLst>
          </p:cNvPr>
          <p:cNvSpPr txBox="1"/>
          <p:nvPr/>
        </p:nvSpPr>
        <p:spPr>
          <a:xfrm>
            <a:off x="611560" y="2924944"/>
            <a:ext cx="6048672" cy="646290"/>
          </a:xfrm>
          <a:prstGeom prst="rect">
            <a:avLst/>
          </a:prstGeom>
          <a:noFill/>
          <a:ln>
            <a:noFill/>
          </a:ln>
        </p:spPr>
        <p:txBody>
          <a:bodyPr spcFirstLastPara="1" wrap="square" lIns="91425" tIns="45700" rIns="91425" bIns="45700" anchor="t" anchorCtr="0">
            <a:spAutoFit/>
          </a:bodyPr>
          <a:lstStyle/>
          <a:p>
            <a:pPr marL="179388" lvl="0" indent="-179388">
              <a:buClr>
                <a:schemeClr val="lt1"/>
              </a:buClr>
              <a:buSzPts val="1100"/>
              <a:buFont typeface="Courier New"/>
              <a:buChar char="o"/>
            </a:pPr>
            <a:endParaRPr lang="es-MX" sz="1200" dirty="0">
              <a:latin typeface="Verdana" panose="020B0604030504040204" pitchFamily="34" charset="0"/>
              <a:ea typeface="Verdana" panose="020B0604030504040204" pitchFamily="34" charset="0"/>
              <a:cs typeface="Verdana"/>
              <a:sym typeface="Verdana"/>
            </a:endParaRPr>
          </a:p>
          <a:p>
            <a:pPr marL="179388" lvl="0" indent="-179388">
              <a:buClr>
                <a:schemeClr val="lt1"/>
              </a:buClr>
              <a:buSzPts val="1100"/>
              <a:buFont typeface="Courier New"/>
              <a:buChar char="o"/>
            </a:pPr>
            <a:endParaRPr lang="es-MX" sz="1200" dirty="0">
              <a:latin typeface="Verdana" panose="020B0604030504040204" pitchFamily="34" charset="0"/>
              <a:ea typeface="Verdana" panose="020B0604030504040204" pitchFamily="34" charset="0"/>
              <a:cs typeface="Verdana"/>
              <a:sym typeface="Verdana"/>
            </a:endParaRPr>
          </a:p>
          <a:p>
            <a:pPr marL="179388" lvl="0" indent="-179388">
              <a:buClr>
                <a:schemeClr val="lt1"/>
              </a:buClr>
              <a:buSzPts val="1100"/>
              <a:buFont typeface="Courier New"/>
              <a:buChar char="o"/>
            </a:pPr>
            <a:endParaRPr lang="es-MX" sz="1200" dirty="0">
              <a:latin typeface="Verdana" panose="020B0604030504040204" pitchFamily="34" charset="0"/>
              <a:ea typeface="Verdana" panose="020B0604030504040204" pitchFamily="34" charset="0"/>
              <a:cs typeface="Verdana"/>
              <a:sym typeface="Verdana"/>
            </a:endParaRPr>
          </a:p>
        </p:txBody>
      </p:sp>
      <p:graphicFrame>
        <p:nvGraphicFramePr>
          <p:cNvPr id="12" name="Tabla 11">
            <a:extLst>
              <a:ext uri="{FF2B5EF4-FFF2-40B4-BE49-F238E27FC236}">
                <a16:creationId xmlns:a16="http://schemas.microsoft.com/office/drawing/2014/main" id="{0ACCC713-3BDF-4234-83B2-64BE4E328611}"/>
              </a:ext>
            </a:extLst>
          </p:cNvPr>
          <p:cNvGraphicFramePr>
            <a:graphicFrameLocks noGrp="1"/>
          </p:cNvGraphicFramePr>
          <p:nvPr>
            <p:extLst>
              <p:ext uri="{D42A27DB-BD31-4B8C-83A1-F6EECF244321}">
                <p14:modId xmlns:p14="http://schemas.microsoft.com/office/powerpoint/2010/main" val="3423508958"/>
              </p:ext>
            </p:extLst>
          </p:nvPr>
        </p:nvGraphicFramePr>
        <p:xfrm>
          <a:off x="395536" y="2564904"/>
          <a:ext cx="8136904" cy="3576320"/>
        </p:xfrm>
        <a:graphic>
          <a:graphicData uri="http://schemas.openxmlformats.org/drawingml/2006/table">
            <a:tbl>
              <a:tblPr firstRow="1" bandRow="1">
                <a:tableStyleId>{5C22544A-7EE6-4342-B048-85BDC9FD1C3A}</a:tableStyleId>
              </a:tblPr>
              <a:tblGrid>
                <a:gridCol w="4357826">
                  <a:extLst>
                    <a:ext uri="{9D8B030D-6E8A-4147-A177-3AD203B41FA5}">
                      <a16:colId xmlns:a16="http://schemas.microsoft.com/office/drawing/2014/main" val="1644863466"/>
                    </a:ext>
                  </a:extLst>
                </a:gridCol>
                <a:gridCol w="3779078">
                  <a:extLst>
                    <a:ext uri="{9D8B030D-6E8A-4147-A177-3AD203B41FA5}">
                      <a16:colId xmlns:a16="http://schemas.microsoft.com/office/drawing/2014/main" val="671095940"/>
                    </a:ext>
                  </a:extLst>
                </a:gridCol>
              </a:tblGrid>
              <a:tr h="370840">
                <a:tc>
                  <a:txBody>
                    <a:bodyPr/>
                    <a:lstStyle/>
                    <a:p>
                      <a:r>
                        <a:rPr lang="es-MX" sz="1400" b="1" dirty="0">
                          <a:latin typeface="+mj-lt"/>
                        </a:rPr>
                        <a:t>Planteamiento</a:t>
                      </a:r>
                    </a:p>
                  </a:txBody>
                  <a:tcPr/>
                </a:tc>
                <a:tc>
                  <a:txBody>
                    <a:bodyPr/>
                    <a:lstStyle/>
                    <a:p>
                      <a:r>
                        <a:rPr lang="es-MX" sz="1400" b="1" dirty="0">
                          <a:latin typeface="+mj-lt"/>
                        </a:rPr>
                        <a:t>Acción propuesta</a:t>
                      </a:r>
                    </a:p>
                  </a:txBody>
                  <a:tcPr/>
                </a:tc>
                <a:extLst>
                  <a:ext uri="{0D108BD9-81ED-4DB2-BD59-A6C34878D82A}">
                    <a16:rowId xmlns:a16="http://schemas.microsoft.com/office/drawing/2014/main" val="2501714209"/>
                  </a:ext>
                </a:extLst>
              </a:tr>
              <a:tr h="370840">
                <a:tc>
                  <a:txBody>
                    <a:bodyPr/>
                    <a:lstStyle/>
                    <a:p>
                      <a:pPr marL="0" marR="0" lvl="0" indent="0" algn="l" defTabSz="914400" rtl="0" eaLnBrk="1" fontAlgn="auto" latinLnBrk="0" hangingPunct="1">
                        <a:lnSpc>
                          <a:spcPct val="100000"/>
                        </a:lnSpc>
                        <a:spcBef>
                          <a:spcPts val="0"/>
                        </a:spcBef>
                        <a:spcAft>
                          <a:spcPts val="0"/>
                        </a:spcAft>
                        <a:buClr>
                          <a:schemeClr val="lt1"/>
                        </a:buClr>
                        <a:buSzPts val="1100"/>
                        <a:buFont typeface="Courier New"/>
                        <a:buNone/>
                        <a:tabLst/>
                        <a:defRPr/>
                      </a:pPr>
                      <a:r>
                        <a:rPr lang="es-MX" sz="1400" b="1" dirty="0">
                          <a:latin typeface="Verdana" panose="020B0604030504040204" pitchFamily="34" charset="0"/>
                          <a:ea typeface="Verdana" panose="020B0604030504040204" pitchFamily="34" charset="0"/>
                          <a:cs typeface="Verdana"/>
                          <a:sym typeface="Verdana"/>
                        </a:rPr>
                        <a:t>Sesiones de trabajo por tema.</a:t>
                      </a:r>
                    </a:p>
                    <a:p>
                      <a:pPr marL="0" marR="0" lvl="0" indent="0" algn="l" rtl="0">
                        <a:spcBef>
                          <a:spcPts val="0"/>
                        </a:spcBef>
                        <a:spcAft>
                          <a:spcPts val="0"/>
                        </a:spcAft>
                        <a:buClr>
                          <a:schemeClr val="lt1"/>
                        </a:buClr>
                        <a:buSzPts val="1100"/>
                        <a:buFont typeface="Courier New"/>
                        <a:buNone/>
                      </a:pPr>
                      <a:endParaRPr lang="es-MX" sz="1400" b="1" dirty="0">
                        <a:latin typeface="+mj-lt"/>
                      </a:endParaRPr>
                    </a:p>
                  </a:txBody>
                  <a:tcPr/>
                </a:tc>
                <a:tc>
                  <a:txBody>
                    <a:bodyPr/>
                    <a:lstStyle/>
                    <a:p>
                      <a:r>
                        <a:rPr lang="es-MX" sz="1400" b="1" dirty="0">
                          <a:latin typeface="+mj-lt"/>
                        </a:rPr>
                        <a:t>Creación de un calendario y temario</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kern="1200" dirty="0">
                          <a:solidFill>
                            <a:schemeClr val="dk1"/>
                          </a:solidFill>
                          <a:highlight>
                            <a:srgbClr val="FFFF00"/>
                          </a:highlight>
                          <a:latin typeface="+mn-lt"/>
                          <a:ea typeface="+mn-ea"/>
                          <a:cs typeface="+mn-cs"/>
                        </a:rPr>
                        <a:t>Asignación de la actividad a una institución y persona responsable</a:t>
                      </a:r>
                    </a:p>
                    <a:p>
                      <a:endParaRPr lang="es-MX" sz="1400" b="1" dirty="0">
                        <a:latin typeface="+mj-lt"/>
                      </a:endParaRPr>
                    </a:p>
                  </a:txBody>
                  <a:tcPr/>
                </a:tc>
                <a:extLst>
                  <a:ext uri="{0D108BD9-81ED-4DB2-BD59-A6C34878D82A}">
                    <a16:rowId xmlns:a16="http://schemas.microsoft.com/office/drawing/2014/main" val="25017855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latin typeface="Verdana" panose="020B0604030504040204" pitchFamily="34" charset="0"/>
                          <a:ea typeface="Verdana" panose="020B0604030504040204" pitchFamily="34" charset="0"/>
                          <a:cs typeface="Verdana"/>
                          <a:sym typeface="Verdana"/>
                        </a:rPr>
                        <a:t>Mayor integración de los miembros de la 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400" b="1"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kern="1200" dirty="0">
                          <a:solidFill>
                            <a:schemeClr val="dk1"/>
                          </a:solidFill>
                          <a:highlight>
                            <a:srgbClr val="FFFF00"/>
                          </a:highlight>
                          <a:latin typeface="+mn-lt"/>
                          <a:ea typeface="+mn-ea"/>
                          <a:cs typeface="+mn-cs"/>
                        </a:rPr>
                        <a:t>Asignación de la actividad a una institución y persona responsable</a:t>
                      </a:r>
                    </a:p>
                    <a:p>
                      <a:endParaRPr lang="es-MX" sz="1400" b="1" dirty="0">
                        <a:latin typeface="+mj-lt"/>
                      </a:endParaRPr>
                    </a:p>
                  </a:txBody>
                  <a:tcPr/>
                </a:tc>
                <a:extLst>
                  <a:ext uri="{0D108BD9-81ED-4DB2-BD59-A6C34878D82A}">
                    <a16:rowId xmlns:a16="http://schemas.microsoft.com/office/drawing/2014/main" val="9068569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400" b="1" dirty="0">
                        <a:latin typeface="+mj-lt"/>
                      </a:endParaRPr>
                    </a:p>
                  </a:txBody>
                  <a:tcPr/>
                </a:tc>
                <a:tc>
                  <a:txBody>
                    <a:bodyPr/>
                    <a:lstStyle/>
                    <a:p>
                      <a:endParaRPr lang="es-MX" sz="1400" b="1" dirty="0">
                        <a:latin typeface="+mj-lt"/>
                      </a:endParaRPr>
                    </a:p>
                  </a:txBody>
                  <a:tcPr/>
                </a:tc>
                <a:extLst>
                  <a:ext uri="{0D108BD9-81ED-4DB2-BD59-A6C34878D82A}">
                    <a16:rowId xmlns:a16="http://schemas.microsoft.com/office/drawing/2014/main" val="345229856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latin typeface="Verdana" panose="020B0604030504040204" pitchFamily="34" charset="0"/>
                          <a:ea typeface="Verdana" panose="020B0604030504040204" pitchFamily="34" charset="0"/>
                          <a:cs typeface="Verdana"/>
                          <a:sym typeface="Verdana"/>
                        </a:rPr>
                        <a:t>Estudio de financiamiento de bases de datos por parte de los estudiantes usuarios</a:t>
                      </a:r>
                    </a:p>
                    <a:p>
                      <a:endParaRPr lang="es-MX" sz="1400" b="1" dirty="0">
                        <a:latin typeface="+mj-lt"/>
                      </a:endParaRPr>
                    </a:p>
                  </a:txBody>
                  <a:tcPr/>
                </a:tc>
                <a:tc>
                  <a:txBody>
                    <a:bodyPr/>
                    <a:lstStyle/>
                    <a:p>
                      <a:r>
                        <a:rPr lang="es-MX" sz="1400" b="1" dirty="0">
                          <a:latin typeface="+mj-lt"/>
                        </a:rPr>
                        <a:t>Aportación de cada institución de los elementos para la redacción del estudio</a:t>
                      </a:r>
                    </a:p>
                    <a:p>
                      <a:r>
                        <a:rPr lang="es-MX" sz="1400" b="1" dirty="0">
                          <a:latin typeface="+mj-lt"/>
                        </a:rPr>
                        <a:t>Presentación del estudio al CONPAB-IES</a:t>
                      </a:r>
                    </a:p>
                    <a:p>
                      <a:r>
                        <a:rPr lang="es-MX" sz="1400" b="1" dirty="0">
                          <a:highlight>
                            <a:srgbClr val="FFFF00"/>
                          </a:highlight>
                          <a:latin typeface="+mj-lt"/>
                        </a:rPr>
                        <a:t>Responsabilidad del Sistema de Infotecas de la UAdeC</a:t>
                      </a:r>
                    </a:p>
                  </a:txBody>
                  <a:tcPr/>
                </a:tc>
                <a:extLst>
                  <a:ext uri="{0D108BD9-81ED-4DB2-BD59-A6C34878D82A}">
                    <a16:rowId xmlns:a16="http://schemas.microsoft.com/office/drawing/2014/main" val="1656451199"/>
                  </a:ext>
                </a:extLst>
              </a:tr>
            </a:tbl>
          </a:graphicData>
        </a:graphic>
      </p:graphicFrame>
    </p:spTree>
    <p:extLst>
      <p:ext uri="{BB962C8B-B14F-4D97-AF65-F5344CB8AC3E}">
        <p14:creationId xmlns:p14="http://schemas.microsoft.com/office/powerpoint/2010/main" val="1541919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0783" y="1777670"/>
            <a:ext cx="8702433" cy="4941332"/>
          </a:xfrm>
        </p:spPr>
        <p:txBody>
          <a:bodyPr>
            <a:normAutofit/>
          </a:bodyPr>
          <a:lstStyle/>
          <a:p>
            <a:pPr marL="0" indent="0">
              <a:buNone/>
            </a:pPr>
            <a:r>
              <a:rPr lang="es-MX" sz="3600" b="1" dirty="0"/>
              <a:t>Comunicación</a:t>
            </a:r>
          </a:p>
          <a:p>
            <a:pPr marL="0" indent="0">
              <a:buNone/>
            </a:pPr>
            <a:endParaRPr lang="es-MX" sz="8000" b="1" dirty="0"/>
          </a:p>
        </p:txBody>
      </p:sp>
      <p:pic>
        <p:nvPicPr>
          <p:cNvPr id="4"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
        <p:nvSpPr>
          <p:cNvPr id="7" name="Google Shape;95;p2">
            <a:extLst>
              <a:ext uri="{FF2B5EF4-FFF2-40B4-BE49-F238E27FC236}">
                <a16:creationId xmlns:a16="http://schemas.microsoft.com/office/drawing/2014/main" id="{A3853A8F-768F-40DF-9E94-C4B59AA1897E}"/>
              </a:ext>
            </a:extLst>
          </p:cNvPr>
          <p:cNvSpPr txBox="1"/>
          <p:nvPr/>
        </p:nvSpPr>
        <p:spPr>
          <a:xfrm>
            <a:off x="611560" y="2924944"/>
            <a:ext cx="6048672" cy="646290"/>
          </a:xfrm>
          <a:prstGeom prst="rect">
            <a:avLst/>
          </a:prstGeom>
          <a:noFill/>
          <a:ln>
            <a:noFill/>
          </a:ln>
        </p:spPr>
        <p:txBody>
          <a:bodyPr spcFirstLastPara="1" wrap="square" lIns="91425" tIns="45700" rIns="91425" bIns="45700" anchor="t" anchorCtr="0">
            <a:spAutoFit/>
          </a:bodyPr>
          <a:lstStyle/>
          <a:p>
            <a:pPr marL="179388" lvl="0" indent="-179388">
              <a:buClr>
                <a:schemeClr val="lt1"/>
              </a:buClr>
              <a:buSzPts val="1100"/>
              <a:buFont typeface="Courier New"/>
              <a:buChar char="o"/>
            </a:pPr>
            <a:endParaRPr lang="es-MX" sz="1200" dirty="0">
              <a:latin typeface="Verdana" panose="020B0604030504040204" pitchFamily="34" charset="0"/>
              <a:ea typeface="Verdana" panose="020B0604030504040204" pitchFamily="34" charset="0"/>
              <a:cs typeface="Verdana"/>
              <a:sym typeface="Verdana"/>
            </a:endParaRPr>
          </a:p>
          <a:p>
            <a:pPr marL="179388" lvl="0" indent="-179388">
              <a:buClr>
                <a:schemeClr val="lt1"/>
              </a:buClr>
              <a:buSzPts val="1100"/>
              <a:buFont typeface="Courier New"/>
              <a:buChar char="o"/>
            </a:pPr>
            <a:endParaRPr lang="es-MX" sz="1200" dirty="0">
              <a:latin typeface="Verdana" panose="020B0604030504040204" pitchFamily="34" charset="0"/>
              <a:ea typeface="Verdana" panose="020B0604030504040204" pitchFamily="34" charset="0"/>
              <a:cs typeface="Verdana"/>
              <a:sym typeface="Verdana"/>
            </a:endParaRPr>
          </a:p>
          <a:p>
            <a:pPr marL="179388" lvl="0" indent="-179388">
              <a:buClr>
                <a:schemeClr val="lt1"/>
              </a:buClr>
              <a:buSzPts val="1100"/>
              <a:buFont typeface="Courier New"/>
              <a:buChar char="o"/>
            </a:pPr>
            <a:endParaRPr lang="es-MX" sz="1200" dirty="0">
              <a:latin typeface="Verdana" panose="020B0604030504040204" pitchFamily="34" charset="0"/>
              <a:ea typeface="Verdana" panose="020B0604030504040204" pitchFamily="34" charset="0"/>
              <a:cs typeface="Verdana"/>
              <a:sym typeface="Verdana"/>
            </a:endParaRPr>
          </a:p>
        </p:txBody>
      </p:sp>
      <p:graphicFrame>
        <p:nvGraphicFramePr>
          <p:cNvPr id="11" name="Tabla 10">
            <a:extLst>
              <a:ext uri="{FF2B5EF4-FFF2-40B4-BE49-F238E27FC236}">
                <a16:creationId xmlns:a16="http://schemas.microsoft.com/office/drawing/2014/main" id="{43A494D9-8E0D-48F3-8C72-09568A06E44B}"/>
              </a:ext>
            </a:extLst>
          </p:cNvPr>
          <p:cNvGraphicFramePr>
            <a:graphicFrameLocks noGrp="1"/>
          </p:cNvGraphicFramePr>
          <p:nvPr>
            <p:extLst>
              <p:ext uri="{D42A27DB-BD31-4B8C-83A1-F6EECF244321}">
                <p14:modId xmlns:p14="http://schemas.microsoft.com/office/powerpoint/2010/main" val="66143490"/>
              </p:ext>
            </p:extLst>
          </p:nvPr>
        </p:nvGraphicFramePr>
        <p:xfrm>
          <a:off x="323528" y="2924944"/>
          <a:ext cx="8136904" cy="2936240"/>
        </p:xfrm>
        <a:graphic>
          <a:graphicData uri="http://schemas.openxmlformats.org/drawingml/2006/table">
            <a:tbl>
              <a:tblPr firstRow="1" bandRow="1">
                <a:tableStyleId>{5C22544A-7EE6-4342-B048-85BDC9FD1C3A}</a:tableStyleId>
              </a:tblPr>
              <a:tblGrid>
                <a:gridCol w="4357826">
                  <a:extLst>
                    <a:ext uri="{9D8B030D-6E8A-4147-A177-3AD203B41FA5}">
                      <a16:colId xmlns:a16="http://schemas.microsoft.com/office/drawing/2014/main" val="1644863466"/>
                    </a:ext>
                  </a:extLst>
                </a:gridCol>
                <a:gridCol w="3779078">
                  <a:extLst>
                    <a:ext uri="{9D8B030D-6E8A-4147-A177-3AD203B41FA5}">
                      <a16:colId xmlns:a16="http://schemas.microsoft.com/office/drawing/2014/main" val="671095940"/>
                    </a:ext>
                  </a:extLst>
                </a:gridCol>
              </a:tblGrid>
              <a:tr h="370840">
                <a:tc>
                  <a:txBody>
                    <a:bodyPr/>
                    <a:lstStyle/>
                    <a:p>
                      <a:r>
                        <a:rPr lang="es-MX" sz="1400" b="1" dirty="0">
                          <a:latin typeface="+mj-lt"/>
                        </a:rPr>
                        <a:t>Planteamiento</a:t>
                      </a:r>
                    </a:p>
                  </a:txBody>
                  <a:tcPr/>
                </a:tc>
                <a:tc>
                  <a:txBody>
                    <a:bodyPr/>
                    <a:lstStyle/>
                    <a:p>
                      <a:r>
                        <a:rPr lang="es-MX" sz="1400" b="1" dirty="0">
                          <a:latin typeface="+mj-lt"/>
                        </a:rPr>
                        <a:t>Acción propuesta</a:t>
                      </a:r>
                    </a:p>
                  </a:txBody>
                  <a:tcPr/>
                </a:tc>
                <a:extLst>
                  <a:ext uri="{0D108BD9-81ED-4DB2-BD59-A6C34878D82A}">
                    <a16:rowId xmlns:a16="http://schemas.microsoft.com/office/drawing/2014/main" val="2501714209"/>
                  </a:ext>
                </a:extLst>
              </a:tr>
              <a:tr h="370840">
                <a:tc>
                  <a:txBody>
                    <a:bodyPr/>
                    <a:lstStyle/>
                    <a:p>
                      <a:pPr marL="0" marR="0" lvl="0" indent="0" algn="l" defTabSz="914400" rtl="0" eaLnBrk="1" fontAlgn="auto" latinLnBrk="0" hangingPunct="1">
                        <a:lnSpc>
                          <a:spcPct val="100000"/>
                        </a:lnSpc>
                        <a:spcBef>
                          <a:spcPts val="0"/>
                        </a:spcBef>
                        <a:spcAft>
                          <a:spcPts val="0"/>
                        </a:spcAft>
                        <a:buClr>
                          <a:schemeClr val="lt1"/>
                        </a:buClr>
                        <a:buSzPts val="1100"/>
                        <a:buFont typeface="Courier New"/>
                        <a:buNone/>
                        <a:tabLst/>
                        <a:defRPr/>
                      </a:pPr>
                      <a:r>
                        <a:rPr lang="es-MX" sz="1400" b="1" dirty="0">
                          <a:latin typeface="Verdana" panose="020B0604030504040204" pitchFamily="34" charset="0"/>
                          <a:ea typeface="Verdana" panose="020B0604030504040204" pitchFamily="34" charset="0"/>
                          <a:cs typeface="Verdana"/>
                          <a:sym typeface="Verdana"/>
                        </a:rPr>
                        <a:t>Calendario de eventos.</a:t>
                      </a:r>
                    </a:p>
                    <a:p>
                      <a:pPr marL="0" marR="0" lvl="0" indent="0" algn="l" rtl="0">
                        <a:spcBef>
                          <a:spcPts val="0"/>
                        </a:spcBef>
                        <a:spcAft>
                          <a:spcPts val="0"/>
                        </a:spcAft>
                        <a:buClr>
                          <a:schemeClr val="lt1"/>
                        </a:buClr>
                        <a:buSzPts val="1100"/>
                        <a:buFont typeface="Courier New"/>
                        <a:buNone/>
                      </a:pPr>
                      <a:endParaRPr lang="es-MX" sz="1400" b="1"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kern="1200" dirty="0">
                          <a:solidFill>
                            <a:schemeClr val="dk1"/>
                          </a:solidFill>
                          <a:highlight>
                            <a:srgbClr val="FFFF00"/>
                          </a:highlight>
                          <a:latin typeface="+mn-lt"/>
                          <a:ea typeface="+mn-ea"/>
                          <a:cs typeface="+mn-cs"/>
                        </a:rPr>
                        <a:t>Se requieren voluntarios</a:t>
                      </a:r>
                    </a:p>
                    <a:p>
                      <a:endParaRPr lang="es-MX" sz="1400" b="1" dirty="0">
                        <a:latin typeface="+mj-lt"/>
                      </a:endParaRPr>
                    </a:p>
                  </a:txBody>
                  <a:tcPr/>
                </a:tc>
                <a:extLst>
                  <a:ext uri="{0D108BD9-81ED-4DB2-BD59-A6C34878D82A}">
                    <a16:rowId xmlns:a16="http://schemas.microsoft.com/office/drawing/2014/main" val="25017855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latin typeface="Verdana" panose="020B0604030504040204" pitchFamily="34" charset="0"/>
                          <a:ea typeface="Verdana" panose="020B0604030504040204" pitchFamily="34" charset="0"/>
                          <a:cs typeface="Verdana"/>
                          <a:sym typeface="Verdana"/>
                        </a:rPr>
                        <a:t>Comunicación activa, efectiva y permanente con la 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400" b="1" dirty="0">
                        <a:latin typeface="+mj-lt"/>
                      </a:endParaRPr>
                    </a:p>
                  </a:txBody>
                  <a:tcPr/>
                </a:tc>
                <a:tc>
                  <a:txBody>
                    <a:bodyPr/>
                    <a:lstStyle/>
                    <a:p>
                      <a:r>
                        <a:rPr lang="es-MX" sz="1400" b="1" dirty="0">
                          <a:latin typeface="+mj-lt"/>
                        </a:rPr>
                        <a:t>Mantenimiento  en  la Página Web de la sección Noticias de la Red, a cargo de la UAdeC</a:t>
                      </a:r>
                    </a:p>
                    <a:p>
                      <a:r>
                        <a:rPr lang="es-MX" sz="1400" b="1" dirty="0">
                          <a:latin typeface="+mj-lt"/>
                        </a:rPr>
                        <a:t>Compromiso de cada institución para difundirlo entre sus bibliotecarios y usuarios</a:t>
                      </a:r>
                    </a:p>
                  </a:txBody>
                  <a:tcPr/>
                </a:tc>
                <a:extLst>
                  <a:ext uri="{0D108BD9-81ED-4DB2-BD59-A6C34878D82A}">
                    <a16:rowId xmlns:a16="http://schemas.microsoft.com/office/drawing/2014/main" val="9068569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latin typeface="Verdana" panose="020B0604030504040204" pitchFamily="34" charset="0"/>
                          <a:ea typeface="Verdana" panose="020B0604030504040204" pitchFamily="34" charset="0"/>
                          <a:cs typeface="Verdana"/>
                          <a:sym typeface="Verdana"/>
                        </a:rPr>
                        <a:t>Modelo de difusión colectiva en dos niveles, alumnos y bibliotecarios.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400" b="1"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kern="1200" dirty="0">
                          <a:solidFill>
                            <a:schemeClr val="dk1"/>
                          </a:solidFill>
                          <a:highlight>
                            <a:srgbClr val="FFFF00"/>
                          </a:highlight>
                          <a:latin typeface="+mn-lt"/>
                          <a:ea typeface="+mn-ea"/>
                          <a:cs typeface="+mn-cs"/>
                        </a:rPr>
                        <a:t>Asignación de la actividad a una institución y persona responsable</a:t>
                      </a:r>
                    </a:p>
                    <a:p>
                      <a:endParaRPr lang="es-MX" sz="1400" b="1" dirty="0">
                        <a:latin typeface="+mj-lt"/>
                      </a:endParaRPr>
                    </a:p>
                  </a:txBody>
                  <a:tcPr/>
                </a:tc>
                <a:extLst>
                  <a:ext uri="{0D108BD9-81ED-4DB2-BD59-A6C34878D82A}">
                    <a16:rowId xmlns:a16="http://schemas.microsoft.com/office/drawing/2014/main" val="3452298567"/>
                  </a:ext>
                </a:extLst>
              </a:tr>
              <a:tr h="370840">
                <a:tc>
                  <a:txBody>
                    <a:bodyPr/>
                    <a:lstStyle/>
                    <a:p>
                      <a:endParaRPr lang="es-MX" sz="1400" dirty="0">
                        <a:latin typeface="+mj-lt"/>
                      </a:endParaRPr>
                    </a:p>
                  </a:txBody>
                  <a:tcPr/>
                </a:tc>
                <a:tc>
                  <a:txBody>
                    <a:bodyPr/>
                    <a:lstStyle/>
                    <a:p>
                      <a:endParaRPr lang="es-MX" sz="1400" dirty="0">
                        <a:latin typeface="+mj-lt"/>
                      </a:endParaRPr>
                    </a:p>
                  </a:txBody>
                  <a:tcPr/>
                </a:tc>
                <a:extLst>
                  <a:ext uri="{0D108BD9-81ED-4DB2-BD59-A6C34878D82A}">
                    <a16:rowId xmlns:a16="http://schemas.microsoft.com/office/drawing/2014/main" val="1656451199"/>
                  </a:ext>
                </a:extLst>
              </a:tr>
            </a:tbl>
          </a:graphicData>
        </a:graphic>
      </p:graphicFrame>
    </p:spTree>
    <p:extLst>
      <p:ext uri="{BB962C8B-B14F-4D97-AF65-F5344CB8AC3E}">
        <p14:creationId xmlns:p14="http://schemas.microsoft.com/office/powerpoint/2010/main" val="128112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0783" y="1777670"/>
            <a:ext cx="8702433" cy="4941332"/>
          </a:xfrm>
        </p:spPr>
        <p:txBody>
          <a:bodyPr>
            <a:normAutofit/>
          </a:bodyPr>
          <a:lstStyle/>
          <a:p>
            <a:pPr marL="0" indent="0">
              <a:buNone/>
            </a:pPr>
            <a:r>
              <a:rPr lang="es-MX" sz="3600" b="1" dirty="0"/>
              <a:t>Habilitadores tecnológicos</a:t>
            </a:r>
          </a:p>
          <a:p>
            <a:pPr marL="0" indent="0">
              <a:buNone/>
            </a:pPr>
            <a:endParaRPr lang="es-MX" sz="3600" b="1" dirty="0"/>
          </a:p>
          <a:p>
            <a:pPr marL="0" indent="0">
              <a:buNone/>
            </a:pPr>
            <a:endParaRPr lang="es-MX" sz="3600" b="1" dirty="0"/>
          </a:p>
          <a:p>
            <a:pPr marL="0" indent="0">
              <a:buNone/>
            </a:pPr>
            <a:endParaRPr lang="es-MX" sz="8000" b="1" dirty="0"/>
          </a:p>
        </p:txBody>
      </p:sp>
      <p:pic>
        <p:nvPicPr>
          <p:cNvPr id="4"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graphicFrame>
        <p:nvGraphicFramePr>
          <p:cNvPr id="11" name="Tabla 10">
            <a:extLst>
              <a:ext uri="{FF2B5EF4-FFF2-40B4-BE49-F238E27FC236}">
                <a16:creationId xmlns:a16="http://schemas.microsoft.com/office/drawing/2014/main" id="{0148D83C-7561-407E-B81D-2A476059AF1F}"/>
              </a:ext>
            </a:extLst>
          </p:cNvPr>
          <p:cNvGraphicFramePr>
            <a:graphicFrameLocks noGrp="1"/>
          </p:cNvGraphicFramePr>
          <p:nvPr>
            <p:extLst>
              <p:ext uri="{D42A27DB-BD31-4B8C-83A1-F6EECF244321}">
                <p14:modId xmlns:p14="http://schemas.microsoft.com/office/powerpoint/2010/main" val="1122869589"/>
              </p:ext>
            </p:extLst>
          </p:nvPr>
        </p:nvGraphicFramePr>
        <p:xfrm>
          <a:off x="370383" y="3284984"/>
          <a:ext cx="8136904" cy="2585720"/>
        </p:xfrm>
        <a:graphic>
          <a:graphicData uri="http://schemas.openxmlformats.org/drawingml/2006/table">
            <a:tbl>
              <a:tblPr firstRow="1" bandRow="1">
                <a:tableStyleId>{5C22544A-7EE6-4342-B048-85BDC9FD1C3A}</a:tableStyleId>
              </a:tblPr>
              <a:tblGrid>
                <a:gridCol w="4357826">
                  <a:extLst>
                    <a:ext uri="{9D8B030D-6E8A-4147-A177-3AD203B41FA5}">
                      <a16:colId xmlns:a16="http://schemas.microsoft.com/office/drawing/2014/main" val="1644863466"/>
                    </a:ext>
                  </a:extLst>
                </a:gridCol>
                <a:gridCol w="3779078">
                  <a:extLst>
                    <a:ext uri="{9D8B030D-6E8A-4147-A177-3AD203B41FA5}">
                      <a16:colId xmlns:a16="http://schemas.microsoft.com/office/drawing/2014/main" val="671095940"/>
                    </a:ext>
                  </a:extLst>
                </a:gridCol>
              </a:tblGrid>
              <a:tr h="370840">
                <a:tc>
                  <a:txBody>
                    <a:bodyPr/>
                    <a:lstStyle/>
                    <a:p>
                      <a:r>
                        <a:rPr lang="es-MX" sz="1400" dirty="0">
                          <a:latin typeface="+mj-lt"/>
                        </a:rPr>
                        <a:t>Planteamiento</a:t>
                      </a:r>
                    </a:p>
                  </a:txBody>
                  <a:tcPr/>
                </a:tc>
                <a:tc>
                  <a:txBody>
                    <a:bodyPr/>
                    <a:lstStyle/>
                    <a:p>
                      <a:r>
                        <a:rPr lang="es-MX" sz="1400" dirty="0">
                          <a:latin typeface="+mj-lt"/>
                        </a:rPr>
                        <a:t>Acción propuesta</a:t>
                      </a:r>
                    </a:p>
                  </a:txBody>
                  <a:tcPr/>
                </a:tc>
                <a:extLst>
                  <a:ext uri="{0D108BD9-81ED-4DB2-BD59-A6C34878D82A}">
                    <a16:rowId xmlns:a16="http://schemas.microsoft.com/office/drawing/2014/main" val="2501714209"/>
                  </a:ext>
                </a:extLst>
              </a:tr>
              <a:tr h="370840">
                <a:tc>
                  <a:txBody>
                    <a:bodyPr/>
                    <a:lstStyle/>
                    <a:p>
                      <a:pPr marL="0" marR="0" lvl="0" indent="0" algn="l" defTabSz="914400" rtl="0" eaLnBrk="1" fontAlgn="auto" latinLnBrk="0" hangingPunct="1">
                        <a:lnSpc>
                          <a:spcPct val="100000"/>
                        </a:lnSpc>
                        <a:spcBef>
                          <a:spcPts val="0"/>
                        </a:spcBef>
                        <a:spcAft>
                          <a:spcPts val="0"/>
                        </a:spcAft>
                        <a:buClr>
                          <a:schemeClr val="lt1"/>
                        </a:buClr>
                        <a:buSzPts val="1100"/>
                        <a:buFont typeface="Courier New"/>
                        <a:buNone/>
                        <a:tabLst/>
                        <a:defRPr/>
                      </a:pPr>
                      <a:r>
                        <a:rPr lang="es-MX" sz="1400" dirty="0">
                          <a:latin typeface="Verdana" panose="020B0604030504040204" pitchFamily="34" charset="0"/>
                          <a:ea typeface="Verdana" panose="020B0604030504040204" pitchFamily="34" charset="0"/>
                          <a:cs typeface="Verdana"/>
                          <a:sym typeface="Verdana"/>
                        </a:rPr>
                        <a:t>Plataforma de comunicación</a:t>
                      </a:r>
                    </a:p>
                    <a:p>
                      <a:pPr marL="0" marR="0" lvl="0" indent="0" algn="l" rtl="0">
                        <a:spcBef>
                          <a:spcPts val="0"/>
                        </a:spcBef>
                        <a:spcAft>
                          <a:spcPts val="0"/>
                        </a:spcAft>
                        <a:buClr>
                          <a:schemeClr val="lt1"/>
                        </a:buClr>
                        <a:buSzPts val="1100"/>
                        <a:buFont typeface="Courier New"/>
                        <a:buNone/>
                      </a:pPr>
                      <a:endParaRPr lang="es-MX"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kern="1200" dirty="0">
                          <a:solidFill>
                            <a:schemeClr val="dk1"/>
                          </a:solidFill>
                          <a:highlight>
                            <a:srgbClr val="FFFF00"/>
                          </a:highlight>
                          <a:latin typeface="+mn-lt"/>
                          <a:ea typeface="+mn-ea"/>
                          <a:cs typeface="+mn-cs"/>
                        </a:rPr>
                        <a:t>Asignación de la actividad a una institución y persona responsable</a:t>
                      </a:r>
                    </a:p>
                    <a:p>
                      <a:endParaRPr lang="es-MX" sz="1400" dirty="0">
                        <a:latin typeface="+mj-lt"/>
                      </a:endParaRPr>
                    </a:p>
                  </a:txBody>
                  <a:tcPr/>
                </a:tc>
                <a:extLst>
                  <a:ext uri="{0D108BD9-81ED-4DB2-BD59-A6C34878D82A}">
                    <a16:rowId xmlns:a16="http://schemas.microsoft.com/office/drawing/2014/main" val="25017855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400" dirty="0">
                        <a:latin typeface="+mj-lt"/>
                      </a:endParaRPr>
                    </a:p>
                  </a:txBody>
                  <a:tcPr/>
                </a:tc>
                <a:tc>
                  <a:txBody>
                    <a:bodyPr/>
                    <a:lstStyle/>
                    <a:p>
                      <a:endParaRPr lang="es-MX" sz="1400" dirty="0">
                        <a:latin typeface="+mj-lt"/>
                      </a:endParaRPr>
                    </a:p>
                  </a:txBody>
                  <a:tcPr/>
                </a:tc>
                <a:extLst>
                  <a:ext uri="{0D108BD9-81ED-4DB2-BD59-A6C34878D82A}">
                    <a16:rowId xmlns:a16="http://schemas.microsoft.com/office/drawing/2014/main" val="9068569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400" dirty="0">
                        <a:latin typeface="+mj-lt"/>
                      </a:endParaRPr>
                    </a:p>
                  </a:txBody>
                  <a:tcPr/>
                </a:tc>
                <a:tc>
                  <a:txBody>
                    <a:bodyPr/>
                    <a:lstStyle/>
                    <a:p>
                      <a:endParaRPr lang="es-MX" sz="1400" dirty="0">
                        <a:latin typeface="+mj-lt"/>
                      </a:endParaRPr>
                    </a:p>
                  </a:txBody>
                  <a:tcPr/>
                </a:tc>
                <a:extLst>
                  <a:ext uri="{0D108BD9-81ED-4DB2-BD59-A6C34878D82A}">
                    <a16:rowId xmlns:a16="http://schemas.microsoft.com/office/drawing/2014/main" val="3452298567"/>
                  </a:ext>
                </a:extLst>
              </a:tr>
              <a:tr h="370840">
                <a:tc>
                  <a:txBody>
                    <a:bodyPr/>
                    <a:lstStyle/>
                    <a:p>
                      <a:endParaRPr lang="es-MX" sz="1400" dirty="0">
                        <a:latin typeface="+mj-lt"/>
                      </a:endParaRPr>
                    </a:p>
                  </a:txBody>
                  <a:tcPr/>
                </a:tc>
                <a:tc>
                  <a:txBody>
                    <a:bodyPr/>
                    <a:lstStyle/>
                    <a:p>
                      <a:endParaRPr lang="es-MX" sz="1400" dirty="0">
                        <a:latin typeface="+mj-lt"/>
                      </a:endParaRPr>
                    </a:p>
                  </a:txBody>
                  <a:tcPr/>
                </a:tc>
                <a:extLst>
                  <a:ext uri="{0D108BD9-81ED-4DB2-BD59-A6C34878D82A}">
                    <a16:rowId xmlns:a16="http://schemas.microsoft.com/office/drawing/2014/main" val="1656451199"/>
                  </a:ext>
                </a:extLst>
              </a:tr>
              <a:tr h="370840">
                <a:tc>
                  <a:txBody>
                    <a:bodyPr/>
                    <a:lstStyle/>
                    <a:p>
                      <a:endParaRPr lang="es-MX" sz="1400">
                        <a:latin typeface="+mj-lt"/>
                      </a:endParaRPr>
                    </a:p>
                  </a:txBody>
                  <a:tcPr/>
                </a:tc>
                <a:tc>
                  <a:txBody>
                    <a:bodyPr/>
                    <a:lstStyle/>
                    <a:p>
                      <a:endParaRPr lang="es-MX" sz="1400" dirty="0">
                        <a:latin typeface="+mj-lt"/>
                      </a:endParaRPr>
                    </a:p>
                  </a:txBody>
                  <a:tcPr/>
                </a:tc>
                <a:extLst>
                  <a:ext uri="{0D108BD9-81ED-4DB2-BD59-A6C34878D82A}">
                    <a16:rowId xmlns:a16="http://schemas.microsoft.com/office/drawing/2014/main" val="3759718670"/>
                  </a:ext>
                </a:extLst>
              </a:tr>
            </a:tbl>
          </a:graphicData>
        </a:graphic>
      </p:graphicFrame>
    </p:spTree>
    <p:extLst>
      <p:ext uri="{BB962C8B-B14F-4D97-AF65-F5344CB8AC3E}">
        <p14:creationId xmlns:p14="http://schemas.microsoft.com/office/powerpoint/2010/main" val="331059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p:cNvGrpSpPr/>
          <p:nvPr/>
        </p:nvGrpSpPr>
        <p:grpSpPr>
          <a:xfrm>
            <a:off x="3779912" y="1844824"/>
            <a:ext cx="5112568" cy="3384376"/>
            <a:chOff x="4196878" y="3717032"/>
            <a:chExt cx="4767610" cy="3141375"/>
          </a:xfrm>
        </p:grpSpPr>
        <p:pic>
          <p:nvPicPr>
            <p:cNvPr id="10" name="3 Imagen"/>
            <p:cNvPicPr>
              <a:picLocks noChangeAspect="1"/>
            </p:cNvPicPr>
            <p:nvPr/>
          </p:nvPicPr>
          <p:blipFill rotWithShape="1">
            <a:blip r:embed="rId2" cstate="print">
              <a:extLst>
                <a:ext uri="{28A0092B-C50C-407E-A947-70E740481C1C}">
                  <a14:useLocalDpi xmlns:a14="http://schemas.microsoft.com/office/drawing/2010/main" val="0"/>
                </a:ext>
              </a:extLst>
            </a:blip>
            <a:srcRect t="62534" r="70830"/>
            <a:stretch/>
          </p:blipFill>
          <p:spPr>
            <a:xfrm>
              <a:off x="4196878" y="5440498"/>
              <a:ext cx="1561577" cy="1417909"/>
            </a:xfrm>
            <a:prstGeom prst="rect">
              <a:avLst/>
            </a:prstGeom>
            <a:noFill/>
          </p:spPr>
        </p:pic>
        <p:pic>
          <p:nvPicPr>
            <p:cNvPr id="11" name="3 Imagen"/>
            <p:cNvPicPr>
              <a:picLocks noChangeAspect="1"/>
            </p:cNvPicPr>
            <p:nvPr/>
          </p:nvPicPr>
          <p:blipFill rotWithShape="1">
            <a:blip r:embed="rId2" cstate="print">
              <a:extLst>
                <a:ext uri="{28A0092B-C50C-407E-A947-70E740481C1C}">
                  <a14:useLocalDpi xmlns:a14="http://schemas.microsoft.com/office/drawing/2010/main" val="0"/>
                </a:ext>
              </a:extLst>
            </a:blip>
            <a:srcRect l="22958" t="13731" r="15475" b="14618"/>
            <a:stretch/>
          </p:blipFill>
          <p:spPr>
            <a:xfrm>
              <a:off x="5396495" y="3717032"/>
              <a:ext cx="3567993" cy="2935574"/>
            </a:xfrm>
            <a:prstGeom prst="rect">
              <a:avLst/>
            </a:prstGeom>
            <a:noFill/>
          </p:spPr>
        </p:pic>
      </p:grpSp>
      <p:sp>
        <p:nvSpPr>
          <p:cNvPr id="5" name="Subtítulo 2"/>
          <p:cNvSpPr txBox="1">
            <a:spLocks/>
          </p:cNvSpPr>
          <p:nvPr/>
        </p:nvSpPr>
        <p:spPr>
          <a:xfrm>
            <a:off x="280931" y="1409927"/>
            <a:ext cx="8611549" cy="403244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s-MX" sz="3200" b="1" dirty="0"/>
              <a:t>Red de Bibliotecas  ANUIES Noreste</a:t>
            </a:r>
          </a:p>
          <a:p>
            <a:pPr marL="0" indent="0">
              <a:buNone/>
            </a:pPr>
            <a:r>
              <a:rPr lang="es-MX" sz="2400" b="1" dirty="0"/>
              <a:t>Coordinador</a:t>
            </a:r>
            <a:endParaRPr lang="es-MX" sz="2400" dirty="0"/>
          </a:p>
          <a:p>
            <a:pPr marL="0" indent="0">
              <a:buNone/>
            </a:pPr>
            <a:r>
              <a:rPr lang="es-MX" sz="2400" dirty="0"/>
              <a:t>Ing. Salvador Zamora Trujillo,  </a:t>
            </a:r>
          </a:p>
          <a:p>
            <a:pPr marL="0" indent="0">
              <a:buNone/>
            </a:pPr>
            <a:endParaRPr lang="es-MX" sz="2400" dirty="0"/>
          </a:p>
          <a:p>
            <a:pPr marL="0" indent="0">
              <a:buNone/>
            </a:pPr>
            <a:r>
              <a:rPr lang="es-MX" sz="2400" b="1" dirty="0"/>
              <a:t>Secretario de la Red</a:t>
            </a:r>
          </a:p>
          <a:p>
            <a:pPr marL="0" indent="0">
              <a:buNone/>
            </a:pPr>
            <a:r>
              <a:rPr lang="es-MX" sz="2400" dirty="0"/>
              <a:t>Dr. Horacio Cárdenas Zardoni</a:t>
            </a:r>
          </a:p>
          <a:p>
            <a:pPr marL="0" indent="0">
              <a:buNone/>
            </a:pPr>
            <a:endParaRPr lang="es-MX" sz="2400" dirty="0"/>
          </a:p>
          <a:p>
            <a:pPr marL="0" indent="0">
              <a:buNone/>
            </a:pPr>
            <a:r>
              <a:rPr lang="es-MX" sz="2400" b="1" dirty="0"/>
              <a:t>Colaboradores</a:t>
            </a:r>
          </a:p>
          <a:p>
            <a:pPr marL="0" indent="0">
              <a:buNone/>
            </a:pPr>
            <a:r>
              <a:rPr lang="es-MX" sz="2400" dirty="0"/>
              <a:t>Lic. Maribel Garza Becerra</a:t>
            </a:r>
          </a:p>
          <a:p>
            <a:pPr marL="0" indent="0">
              <a:buNone/>
            </a:pPr>
            <a:r>
              <a:rPr lang="es-MX" sz="2400" dirty="0"/>
              <a:t>Mtra. Elizabeth Márquez Serna</a:t>
            </a:r>
          </a:p>
          <a:p>
            <a:pPr marL="0" indent="0">
              <a:buNone/>
            </a:pPr>
            <a:endParaRPr lang="es-MX" sz="2400" dirty="0"/>
          </a:p>
          <a:p>
            <a:pPr marL="0" indent="0">
              <a:buNone/>
            </a:pPr>
            <a:endParaRPr lang="es-MX" sz="2400" dirty="0"/>
          </a:p>
        </p:txBody>
      </p:sp>
      <p:pic>
        <p:nvPicPr>
          <p:cNvPr id="8"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12" name="Agrupar 11"/>
          <p:cNvGrpSpPr/>
          <p:nvPr/>
        </p:nvGrpSpPr>
        <p:grpSpPr>
          <a:xfrm>
            <a:off x="6893652" y="176542"/>
            <a:ext cx="2060301" cy="1037605"/>
            <a:chOff x="6876256" y="159147"/>
            <a:chExt cx="2060301" cy="1037605"/>
          </a:xfrm>
        </p:grpSpPr>
        <p:pic>
          <p:nvPicPr>
            <p:cNvPr id="13" name="Picture 2" descr="UAdeC"/>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4" name="Picture 2" descr="UAdeC"/>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Tree>
    <p:extLst>
      <p:ext uri="{BB962C8B-B14F-4D97-AF65-F5344CB8AC3E}">
        <p14:creationId xmlns:p14="http://schemas.microsoft.com/office/powerpoint/2010/main" val="1793231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id="{4955AB3B-04E2-4FC7-AB18-1DB7760893DB}"/>
              </a:ext>
            </a:extLst>
          </p:cNvPr>
          <p:cNvSpPr txBox="1">
            <a:spLocks/>
          </p:cNvSpPr>
          <p:nvPr/>
        </p:nvSpPr>
        <p:spPr>
          <a:xfrm>
            <a:off x="1421044" y="2048570"/>
            <a:ext cx="6336704" cy="2760859"/>
          </a:xfrm>
          <a:prstGeom prst="rect">
            <a:avLst/>
          </a:prstGeom>
        </p:spPr>
        <p:txBody>
          <a:bodyPr vert="horz" lIns="91440" tIns="45720" rIns="91440" bIns="45720" rtlCol="0" anchor="ctr">
            <a:normAutofit fontScale="3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s-MX" b="1" dirty="0"/>
            </a:br>
            <a:br>
              <a:rPr lang="es-MX" b="1" dirty="0"/>
            </a:br>
            <a:endParaRPr lang="es-MX" sz="8500" b="1" dirty="0">
              <a:latin typeface="+mn-lt"/>
            </a:endParaRPr>
          </a:p>
          <a:p>
            <a:pPr algn="ctr"/>
            <a:br>
              <a:rPr lang="es-MX" sz="8500" b="1" dirty="0">
                <a:latin typeface="+mn-lt"/>
              </a:rPr>
            </a:br>
            <a:r>
              <a:rPr lang="es-MX" sz="20000" b="1" dirty="0">
                <a:latin typeface="+mn-lt"/>
              </a:rPr>
              <a:t>Plan de Trabajo </a:t>
            </a:r>
          </a:p>
          <a:p>
            <a:pPr algn="ctr"/>
            <a:r>
              <a:rPr lang="es-MX" sz="20000" b="1" dirty="0">
                <a:latin typeface="+mn-lt"/>
              </a:rPr>
              <a:t>2023-2024</a:t>
            </a:r>
            <a:br>
              <a:rPr lang="es-MX" sz="8500" b="1" dirty="0"/>
            </a:br>
            <a:br>
              <a:rPr lang="es-MX" sz="4900" b="1" dirty="0"/>
            </a:br>
            <a:br>
              <a:rPr lang="es-MX" b="1" dirty="0"/>
            </a:br>
            <a:r>
              <a:rPr lang="es-MX" b="1" dirty="0"/>
              <a:t>                                           </a:t>
            </a:r>
            <a:endParaRPr lang="es-MX" sz="2200" dirty="0"/>
          </a:p>
        </p:txBody>
      </p:sp>
      <p:pic>
        <p:nvPicPr>
          <p:cNvPr id="5" name="4 Imagen">
            <a:extLst>
              <a:ext uri="{FF2B5EF4-FFF2-40B4-BE49-F238E27FC236}">
                <a16:creationId xmlns:a16="http://schemas.microsoft.com/office/drawing/2014/main" id="{213F10C8-07C1-498D-B8FE-9DEB7FAD26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6" name="Agrupar 11">
            <a:extLst>
              <a:ext uri="{FF2B5EF4-FFF2-40B4-BE49-F238E27FC236}">
                <a16:creationId xmlns:a16="http://schemas.microsoft.com/office/drawing/2014/main" id="{C99AA662-3853-4872-BDE3-E6F976F8A2B8}"/>
              </a:ext>
            </a:extLst>
          </p:cNvPr>
          <p:cNvGrpSpPr/>
          <p:nvPr/>
        </p:nvGrpSpPr>
        <p:grpSpPr>
          <a:xfrm>
            <a:off x="6893652" y="176542"/>
            <a:ext cx="2060301" cy="1037605"/>
            <a:chOff x="6876256" y="159147"/>
            <a:chExt cx="2060301" cy="1037605"/>
          </a:xfrm>
        </p:grpSpPr>
        <p:pic>
          <p:nvPicPr>
            <p:cNvPr id="7" name="Picture 2" descr="UAdeC">
              <a:extLst>
                <a:ext uri="{FF2B5EF4-FFF2-40B4-BE49-F238E27FC236}">
                  <a16:creationId xmlns:a16="http://schemas.microsoft.com/office/drawing/2014/main" id="{DFDC9CF3-3C8B-446A-BE20-93D3F34AF76A}"/>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8" name="Picture 2" descr="UAdeC">
              <a:extLst>
                <a:ext uri="{FF2B5EF4-FFF2-40B4-BE49-F238E27FC236}">
                  <a16:creationId xmlns:a16="http://schemas.microsoft.com/office/drawing/2014/main" id="{FD04EC82-6A47-4A39-995F-0A446D3A2D18}"/>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Tree>
    <p:extLst>
      <p:ext uri="{BB962C8B-B14F-4D97-AF65-F5344CB8AC3E}">
        <p14:creationId xmlns:p14="http://schemas.microsoft.com/office/powerpoint/2010/main" val="865052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86559" y="1371725"/>
            <a:ext cx="7848872" cy="5688632"/>
          </a:xfrm>
        </p:spPr>
        <p:txBody>
          <a:bodyPr/>
          <a:lstStyle/>
          <a:p>
            <a:pPr marL="0" indent="0">
              <a:buNone/>
            </a:pPr>
            <a:r>
              <a:rPr lang="es-MX" b="1" dirty="0">
                <a:solidFill>
                  <a:schemeClr val="tx1"/>
                </a:solidFill>
                <a:latin typeface="+mn-lt"/>
                <a:ea typeface="+mn-ea"/>
                <a:cs typeface="+mn-cs"/>
              </a:rPr>
              <a:t> </a:t>
            </a:r>
          </a:p>
          <a:p>
            <a:pPr marL="0" indent="0">
              <a:buNone/>
            </a:pPr>
            <a:r>
              <a:rPr lang="es-MX" sz="3200" b="1" dirty="0">
                <a:solidFill>
                  <a:schemeClr val="tx1"/>
                </a:solidFill>
              </a:rPr>
              <a:t>Objetivo General: </a:t>
            </a:r>
          </a:p>
          <a:p>
            <a:pPr marL="0" indent="0">
              <a:buNone/>
            </a:pPr>
            <a:endParaRPr lang="es-MX" sz="3200" b="1" dirty="0">
              <a:solidFill>
                <a:schemeClr val="tx1"/>
              </a:solidFill>
            </a:endParaRPr>
          </a:p>
          <a:p>
            <a:pPr marL="0" indent="0">
              <a:buNone/>
            </a:pPr>
            <a:r>
              <a:rPr lang="es-MX" sz="3200" dirty="0"/>
              <a:t>Generar sinergias de manera continua, para el desarrollo de iniciativas que apoyen el propósito de atender los problemas comunes que enfrentan los sistemas de bibliotecarios universitarios en la Región Noreste de México.</a:t>
            </a:r>
          </a:p>
          <a:p>
            <a:pPr marL="0" indent="0">
              <a:buNone/>
            </a:pPr>
            <a:endParaRPr lang="es-MX" dirty="0"/>
          </a:p>
        </p:txBody>
      </p:sp>
      <p:pic>
        <p:nvPicPr>
          <p:cNvPr id="4" name="4 Imagen"/>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Tree>
    <p:extLst>
      <p:ext uri="{BB962C8B-B14F-4D97-AF65-F5344CB8AC3E}">
        <p14:creationId xmlns:p14="http://schemas.microsoft.com/office/powerpoint/2010/main" val="271159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86559" y="1371725"/>
            <a:ext cx="8117890" cy="5688632"/>
          </a:xfrm>
        </p:spPr>
        <p:txBody>
          <a:bodyPr/>
          <a:lstStyle/>
          <a:p>
            <a:pPr marL="0" indent="0">
              <a:buNone/>
            </a:pPr>
            <a:r>
              <a:rPr lang="es-MX" sz="2400" b="1" dirty="0">
                <a:solidFill>
                  <a:schemeClr val="tx1"/>
                </a:solidFill>
              </a:rPr>
              <a:t>Presentación</a:t>
            </a:r>
          </a:p>
          <a:p>
            <a:pPr marL="0" indent="0">
              <a:buNone/>
            </a:pPr>
            <a:r>
              <a:rPr lang="es-MX" sz="2400" dirty="0"/>
              <a:t>El Plan de Trabajo 2023-2024 de la Red de Bibliotecas ANUIES Noreste se preparó, por primera ocasión, de manera colaborativa, entre los representantes de las bibliotecas y sistemas bibliotecarios de las instituciones educativas que conforman la propia Red.</a:t>
            </a:r>
          </a:p>
          <a:p>
            <a:pPr marL="0" indent="0">
              <a:buNone/>
            </a:pPr>
            <a:r>
              <a:rPr lang="es-MX" sz="2400" dirty="0"/>
              <a:t>Respondiendo a la Convocatoria de la presidencia de la Red de Bibliotecas, las rectorías, direcciones y jefaturas de bibliotecas se sumaron a un proyecto de renovación, para el cual se concibió la participación, como el requisito esencial para un funcionamiento continuo, permanente, y que ofreciera resultados concretos para cada una de las instituciones que voluntariamente decidieran su integración.</a:t>
            </a:r>
          </a:p>
          <a:p>
            <a:pPr marL="0" indent="0">
              <a:buNone/>
            </a:pPr>
            <a:endParaRPr lang="es-MX" dirty="0"/>
          </a:p>
        </p:txBody>
      </p:sp>
      <p:pic>
        <p:nvPicPr>
          <p:cNvPr id="4" name="4 Imagen"/>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Tree>
    <p:extLst>
      <p:ext uri="{BB962C8B-B14F-4D97-AF65-F5344CB8AC3E}">
        <p14:creationId xmlns:p14="http://schemas.microsoft.com/office/powerpoint/2010/main" val="2943124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86559" y="1371725"/>
            <a:ext cx="8117890" cy="5688632"/>
          </a:xfrm>
        </p:spPr>
        <p:txBody>
          <a:bodyPr/>
          <a:lstStyle/>
          <a:p>
            <a:pPr marL="0" indent="0">
              <a:buNone/>
            </a:pPr>
            <a:r>
              <a:rPr lang="es-MX" sz="2400" b="1" dirty="0">
                <a:solidFill>
                  <a:schemeClr val="tx1"/>
                </a:solidFill>
              </a:rPr>
              <a:t>Preparación</a:t>
            </a:r>
          </a:p>
          <a:p>
            <a:pPr marL="0" indent="0">
              <a:buNone/>
            </a:pPr>
            <a:r>
              <a:rPr lang="es-MX" sz="2400" dirty="0"/>
              <a:t>Para la preparación del Plan de Trabajo 2023-2024 de la Red de Bibliotecas ANUIES Noreste se partió de una propuesta inicial, presentada en la Reunión Ordinaria celebrada el día 28 de abril en el marco de la Feria del Libro de Coahuila 2023, en la Infoteca Central del Campus Arteaga de la UAdeC.</a:t>
            </a:r>
          </a:p>
          <a:p>
            <a:pPr marL="0" indent="0">
              <a:buNone/>
            </a:pPr>
            <a:r>
              <a:rPr lang="es-MX" sz="2400" dirty="0"/>
              <a:t>En la Reunión los participantes decidieron sostener una sesión de ideación virtual, que se prolongó en dos eventos durante el mes de mayo, en los que participaron 13 personas de forma virtual.</a:t>
            </a:r>
          </a:p>
          <a:p>
            <a:pPr marL="0" indent="0">
              <a:buNone/>
            </a:pPr>
            <a:r>
              <a:rPr lang="es-MX" sz="2400" dirty="0"/>
              <a:t>De la metodología aplicada para las sesiones, se obtuvieron 14 ideas para integrar el Plan de Trabajo, que se agruparon en 5 categorías, que a su vez dan pie a los 5 ejes que contempla el presente documento.</a:t>
            </a:r>
          </a:p>
          <a:p>
            <a:pPr marL="0" indent="0">
              <a:buNone/>
            </a:pPr>
            <a:endParaRPr lang="es-MX" dirty="0"/>
          </a:p>
        </p:txBody>
      </p:sp>
      <p:pic>
        <p:nvPicPr>
          <p:cNvPr id="4" name="4 Imagen"/>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Tree>
    <p:extLst>
      <p:ext uri="{BB962C8B-B14F-4D97-AF65-F5344CB8AC3E}">
        <p14:creationId xmlns:p14="http://schemas.microsoft.com/office/powerpoint/2010/main" val="3166678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371725"/>
            <a:ext cx="8640959" cy="5688632"/>
          </a:xfrm>
        </p:spPr>
        <p:txBody>
          <a:bodyPr>
            <a:normAutofit/>
          </a:bodyPr>
          <a:lstStyle/>
          <a:p>
            <a:pPr marL="0" indent="0">
              <a:buNone/>
            </a:pPr>
            <a:r>
              <a:rPr lang="es-MX" b="1" dirty="0">
                <a:solidFill>
                  <a:schemeClr val="tx1"/>
                </a:solidFill>
              </a:rPr>
              <a:t>Condicionantes</a:t>
            </a:r>
          </a:p>
          <a:p>
            <a:pPr marL="0" indent="0">
              <a:buNone/>
            </a:pPr>
            <a:r>
              <a:rPr lang="es-MX" dirty="0"/>
              <a:t>La Red de Bibliotecas ANUIES Noreste es una iniciativa que hereda modelos de colaboración entre instituciones educativas en el marco de la Asociación Nacional de Universidades e Instituciones de Educación Superior, y esquemas de integración estatales y regionales por parte de las bibliotecas y sistemas bibliotecarios.</a:t>
            </a:r>
          </a:p>
          <a:p>
            <a:pPr marL="0" indent="0">
              <a:buNone/>
            </a:pPr>
            <a:r>
              <a:rPr lang="es-MX" dirty="0"/>
              <a:t>Como tal, es una agrupación de buena fe, que no pretende fines de lucro, ni dispone de más recursos que los que cada institución aporte a través de la participación y colaboración activa de sus bibliotecarios y directivos. </a:t>
            </a:r>
          </a:p>
        </p:txBody>
      </p:sp>
      <p:pic>
        <p:nvPicPr>
          <p:cNvPr id="4" name="4 Imagen"/>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Tree>
    <p:extLst>
      <p:ext uri="{BB962C8B-B14F-4D97-AF65-F5344CB8AC3E}">
        <p14:creationId xmlns:p14="http://schemas.microsoft.com/office/powerpoint/2010/main" val="1958991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7" y="1371725"/>
            <a:ext cx="8280920" cy="5688632"/>
          </a:xfrm>
        </p:spPr>
        <p:txBody>
          <a:bodyPr>
            <a:normAutofit/>
          </a:bodyPr>
          <a:lstStyle/>
          <a:p>
            <a:pPr marL="0" indent="0">
              <a:buNone/>
            </a:pPr>
            <a:r>
              <a:rPr lang="es-MX" b="1" dirty="0">
                <a:solidFill>
                  <a:schemeClr val="tx1"/>
                </a:solidFill>
              </a:rPr>
              <a:t>Condicionantes</a:t>
            </a:r>
          </a:p>
          <a:p>
            <a:pPr marL="0" indent="0">
              <a:buNone/>
            </a:pPr>
            <a:r>
              <a:rPr lang="es-MX" dirty="0"/>
              <a:t>Para el desarrollo de las actividades y el cumplimiento de objetivos propuestos en este Plan de Trabajo, se requiere de la participación voluntaria, entusiasta y hasta cierto punto desinteresada de los bibliotecarios, para hacerse cargo de las diversas responsabilidades formuladas al momento de su redacción. </a:t>
            </a:r>
          </a:p>
          <a:p>
            <a:pPr marL="0" indent="0">
              <a:buNone/>
            </a:pPr>
            <a:r>
              <a:rPr lang="es-MX" dirty="0"/>
              <a:t>De allí la importancia de mantener la comunicación, y sumarnos todos, en la medida de nuestra disponibilidad, a un proyecto que redundará en beneficio de nuestras comunidades de usuarios.</a:t>
            </a:r>
          </a:p>
        </p:txBody>
      </p:sp>
      <p:pic>
        <p:nvPicPr>
          <p:cNvPr id="4" name="4 Imagen"/>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Tree>
    <p:extLst>
      <p:ext uri="{BB962C8B-B14F-4D97-AF65-F5344CB8AC3E}">
        <p14:creationId xmlns:p14="http://schemas.microsoft.com/office/powerpoint/2010/main" val="2172706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3" y="1844824"/>
            <a:ext cx="8352929" cy="4536504"/>
          </a:xfrm>
        </p:spPr>
        <p:txBody>
          <a:bodyPr>
            <a:normAutofit/>
          </a:bodyPr>
          <a:lstStyle/>
          <a:p>
            <a:pPr marL="0" indent="0">
              <a:buNone/>
            </a:pPr>
            <a:r>
              <a:rPr lang="es-MX" sz="3600" b="1" dirty="0">
                <a:solidFill>
                  <a:schemeClr val="tx1"/>
                </a:solidFill>
              </a:rPr>
              <a:t>Ejes Fundamentales del Plan de Trabajo:</a:t>
            </a:r>
          </a:p>
          <a:p>
            <a:pPr marL="0" indent="0">
              <a:buNone/>
            </a:pPr>
            <a:r>
              <a:rPr lang="es-MX" sz="3600" dirty="0">
                <a:solidFill>
                  <a:schemeClr val="tx1"/>
                </a:solidFill>
              </a:rPr>
              <a:t> </a:t>
            </a:r>
          </a:p>
          <a:p>
            <a:r>
              <a:rPr lang="es-MX" sz="3600" b="1" dirty="0">
                <a:cs typeface="Arial" panose="020B0604020202020204" pitchFamily="34" charset="0"/>
              </a:rPr>
              <a:t>Capacitación y actualización</a:t>
            </a:r>
          </a:p>
          <a:p>
            <a:r>
              <a:rPr lang="es-MX" sz="3600" b="1" dirty="0">
                <a:ea typeface="Verdana"/>
                <a:cs typeface="Arial" panose="020B0604020202020204" pitchFamily="34" charset="0"/>
                <a:sym typeface="Verdana"/>
              </a:rPr>
              <a:t>Servicios</a:t>
            </a:r>
          </a:p>
          <a:p>
            <a:r>
              <a:rPr lang="es-MX" sz="3600" b="1" dirty="0">
                <a:ea typeface="Verdana"/>
                <a:cs typeface="Arial" panose="020B0604020202020204" pitchFamily="34" charset="0"/>
                <a:sym typeface="Verdana"/>
              </a:rPr>
              <a:t>Vinculación</a:t>
            </a:r>
          </a:p>
          <a:p>
            <a:r>
              <a:rPr lang="es-MX" sz="3600" b="1" dirty="0">
                <a:ea typeface="Verdana"/>
                <a:cs typeface="Arial" panose="020B0604020202020204" pitchFamily="34" charset="0"/>
                <a:sym typeface="Verdana"/>
              </a:rPr>
              <a:t>Comunicación</a:t>
            </a:r>
          </a:p>
          <a:p>
            <a:r>
              <a:rPr lang="es-MX" sz="3600" b="1" dirty="0">
                <a:ea typeface="Verdana"/>
                <a:cs typeface="Arial" panose="020B0604020202020204" pitchFamily="34" charset="0"/>
                <a:sym typeface="Verdana"/>
              </a:rPr>
              <a:t>Habilitadores tecnológicos</a:t>
            </a:r>
          </a:p>
          <a:p>
            <a:pPr marL="0" indent="0">
              <a:buNone/>
            </a:pPr>
            <a:endParaRPr lang="es-MX" sz="3600" b="1" dirty="0">
              <a:latin typeface="Arial" panose="020B0604020202020204" pitchFamily="34" charset="0"/>
              <a:ea typeface="Verdana"/>
              <a:cs typeface="Arial" panose="020B0604020202020204" pitchFamily="34" charset="0"/>
              <a:sym typeface="Verdana"/>
            </a:endParaRPr>
          </a:p>
          <a:p>
            <a:endParaRPr lang="es-MX" sz="3600" dirty="0"/>
          </a:p>
          <a:p>
            <a:pPr marL="0" indent="0">
              <a:buNone/>
            </a:pPr>
            <a:endParaRPr lang="es-MX" dirty="0"/>
          </a:p>
        </p:txBody>
      </p:sp>
      <p:pic>
        <p:nvPicPr>
          <p:cNvPr id="4"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Tree>
    <p:extLst>
      <p:ext uri="{BB962C8B-B14F-4D97-AF65-F5344CB8AC3E}">
        <p14:creationId xmlns:p14="http://schemas.microsoft.com/office/powerpoint/2010/main" val="3438312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0783" y="1568890"/>
            <a:ext cx="8702433" cy="4941332"/>
          </a:xfrm>
        </p:spPr>
        <p:txBody>
          <a:bodyPr>
            <a:normAutofit/>
          </a:bodyPr>
          <a:lstStyle/>
          <a:p>
            <a:pPr marL="0" indent="0">
              <a:buNone/>
            </a:pPr>
            <a:r>
              <a:rPr lang="es-MX" sz="3600" b="1" dirty="0"/>
              <a:t>Capacitación y actualización</a:t>
            </a:r>
          </a:p>
          <a:p>
            <a:pPr marL="0" indent="0">
              <a:buNone/>
            </a:pPr>
            <a:endParaRPr lang="es-MX" sz="8000" b="1" dirty="0"/>
          </a:p>
        </p:txBody>
      </p:sp>
      <p:pic>
        <p:nvPicPr>
          <p:cNvPr id="4"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116632"/>
            <a:ext cx="1152128" cy="1152128"/>
          </a:xfrm>
          <a:prstGeom prst="rect">
            <a:avLst/>
          </a:prstGeom>
        </p:spPr>
      </p:pic>
      <p:grpSp>
        <p:nvGrpSpPr>
          <p:cNvPr id="8" name="Agrupar 11"/>
          <p:cNvGrpSpPr/>
          <p:nvPr/>
        </p:nvGrpSpPr>
        <p:grpSpPr>
          <a:xfrm>
            <a:off x="6893652" y="176542"/>
            <a:ext cx="2060301" cy="1037605"/>
            <a:chOff x="6876256" y="159147"/>
            <a:chExt cx="2060301" cy="1037605"/>
          </a:xfrm>
        </p:grpSpPr>
        <p:pic>
          <p:nvPicPr>
            <p:cNvPr id="9"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 r="67992" b="-2493"/>
            <a:stretch/>
          </p:blipFill>
          <p:spPr bwMode="auto">
            <a:xfrm>
              <a:off x="6876256" y="159147"/>
              <a:ext cx="864096" cy="103760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2" descr="UAdeC"/>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31024"/>
            <a:stretch/>
          </p:blipFill>
          <p:spPr bwMode="auto">
            <a:xfrm>
              <a:off x="7740352" y="330383"/>
              <a:ext cx="1196205" cy="650345"/>
            </a:xfrm>
            <a:prstGeom prst="rect">
              <a:avLst/>
            </a:prstGeom>
            <a:noFill/>
            <a:extLst>
              <a:ext uri="{909E8E84-426E-40dd-AFC4-6F175D3DCCD1}">
                <a14:hiddenFill xmlns="" xmlns:a14="http://schemas.microsoft.com/office/drawing/2010/main">
                  <a:solidFill>
                    <a:srgbClr val="FFFFFF"/>
                  </a:solidFill>
                </a14:hiddenFill>
              </a:ext>
            </a:extLst>
          </p:spPr>
        </p:pic>
      </p:grpSp>
      <p:sp>
        <p:nvSpPr>
          <p:cNvPr id="7" name="Google Shape;95;p2">
            <a:extLst>
              <a:ext uri="{FF2B5EF4-FFF2-40B4-BE49-F238E27FC236}">
                <a16:creationId xmlns:a16="http://schemas.microsoft.com/office/drawing/2014/main" id="{A3853A8F-768F-40DF-9E94-C4B59AA1897E}"/>
              </a:ext>
            </a:extLst>
          </p:cNvPr>
          <p:cNvSpPr txBox="1"/>
          <p:nvPr/>
        </p:nvSpPr>
        <p:spPr>
          <a:xfrm>
            <a:off x="611560" y="2564904"/>
            <a:ext cx="6048672" cy="707846"/>
          </a:xfrm>
          <a:prstGeom prst="rect">
            <a:avLst/>
          </a:prstGeom>
          <a:noFill/>
          <a:ln>
            <a:noFill/>
          </a:ln>
        </p:spPr>
        <p:txBody>
          <a:bodyPr spcFirstLastPara="1" wrap="square" lIns="91425" tIns="45700" rIns="91425" bIns="45700" anchor="t" anchorCtr="0">
            <a:spAutoFit/>
          </a:bodyPr>
          <a:lstStyle/>
          <a:p>
            <a:pPr marL="179388" indent="-179388">
              <a:buClr>
                <a:schemeClr val="lt1"/>
              </a:buClr>
              <a:buSzPts val="1100"/>
              <a:buFont typeface="Courier New"/>
              <a:buChar char="o"/>
            </a:pPr>
            <a:endParaRPr sz="2000" dirty="0">
              <a:latin typeface="Verdana" panose="020B0604030504040204" pitchFamily="34" charset="0"/>
              <a:ea typeface="Verdana" panose="020B0604030504040204" pitchFamily="34" charset="0"/>
            </a:endParaRPr>
          </a:p>
          <a:p>
            <a:pPr marL="179388" marR="0" lvl="0" indent="-179388" algn="l" rtl="0">
              <a:spcBef>
                <a:spcPts val="0"/>
              </a:spcBef>
              <a:spcAft>
                <a:spcPts val="0"/>
              </a:spcAft>
              <a:buClr>
                <a:schemeClr val="lt1"/>
              </a:buClr>
              <a:buSzPts val="1100"/>
              <a:buFont typeface="Courier New"/>
              <a:buChar char="o"/>
            </a:pPr>
            <a:endParaRPr sz="2000" dirty="0">
              <a:latin typeface="Verdana" panose="020B0604030504040204" pitchFamily="34" charset="0"/>
              <a:ea typeface="Verdana" panose="020B0604030504040204" pitchFamily="34" charset="0"/>
            </a:endParaRPr>
          </a:p>
        </p:txBody>
      </p:sp>
      <p:graphicFrame>
        <p:nvGraphicFramePr>
          <p:cNvPr id="2" name="Tabla 1">
            <a:extLst>
              <a:ext uri="{FF2B5EF4-FFF2-40B4-BE49-F238E27FC236}">
                <a16:creationId xmlns:a16="http://schemas.microsoft.com/office/drawing/2014/main" id="{7B31C956-9A60-49DC-AE06-C3BD51CAAF50}"/>
              </a:ext>
            </a:extLst>
          </p:cNvPr>
          <p:cNvGraphicFramePr>
            <a:graphicFrameLocks noGrp="1"/>
          </p:cNvGraphicFramePr>
          <p:nvPr>
            <p:extLst>
              <p:ext uri="{D42A27DB-BD31-4B8C-83A1-F6EECF244321}">
                <p14:modId xmlns:p14="http://schemas.microsoft.com/office/powerpoint/2010/main" val="2857077508"/>
              </p:ext>
            </p:extLst>
          </p:nvPr>
        </p:nvGraphicFramePr>
        <p:xfrm>
          <a:off x="467544" y="2204864"/>
          <a:ext cx="8136904" cy="3723640"/>
        </p:xfrm>
        <a:graphic>
          <a:graphicData uri="http://schemas.openxmlformats.org/drawingml/2006/table">
            <a:tbl>
              <a:tblPr firstRow="1" bandRow="1">
                <a:tableStyleId>{5C22544A-7EE6-4342-B048-85BDC9FD1C3A}</a:tableStyleId>
              </a:tblPr>
              <a:tblGrid>
                <a:gridCol w="4032448">
                  <a:extLst>
                    <a:ext uri="{9D8B030D-6E8A-4147-A177-3AD203B41FA5}">
                      <a16:colId xmlns:a16="http://schemas.microsoft.com/office/drawing/2014/main" val="1644863466"/>
                    </a:ext>
                  </a:extLst>
                </a:gridCol>
                <a:gridCol w="4104456">
                  <a:extLst>
                    <a:ext uri="{9D8B030D-6E8A-4147-A177-3AD203B41FA5}">
                      <a16:colId xmlns:a16="http://schemas.microsoft.com/office/drawing/2014/main" val="671095940"/>
                    </a:ext>
                  </a:extLst>
                </a:gridCol>
              </a:tblGrid>
              <a:tr h="370840">
                <a:tc>
                  <a:txBody>
                    <a:bodyPr/>
                    <a:lstStyle/>
                    <a:p>
                      <a:r>
                        <a:rPr lang="es-MX" sz="1400" b="1" dirty="0">
                          <a:latin typeface="+mj-lt"/>
                        </a:rPr>
                        <a:t>Planteamiento</a:t>
                      </a:r>
                    </a:p>
                  </a:txBody>
                  <a:tcPr/>
                </a:tc>
                <a:tc>
                  <a:txBody>
                    <a:bodyPr/>
                    <a:lstStyle/>
                    <a:p>
                      <a:r>
                        <a:rPr lang="es-MX" sz="1400" b="1" dirty="0">
                          <a:latin typeface="+mj-lt"/>
                        </a:rPr>
                        <a:t>Acción propuesta</a:t>
                      </a:r>
                    </a:p>
                  </a:txBody>
                  <a:tcPr/>
                </a:tc>
                <a:extLst>
                  <a:ext uri="{0D108BD9-81ED-4DB2-BD59-A6C34878D82A}">
                    <a16:rowId xmlns:a16="http://schemas.microsoft.com/office/drawing/2014/main" val="2501714209"/>
                  </a:ext>
                </a:extLst>
              </a:tr>
              <a:tr h="370840">
                <a:tc>
                  <a:txBody>
                    <a:bodyPr/>
                    <a:lstStyle/>
                    <a:p>
                      <a:pPr marL="0" marR="0" lvl="0" indent="0" algn="l" rtl="0">
                        <a:spcBef>
                          <a:spcPts val="0"/>
                        </a:spcBef>
                        <a:spcAft>
                          <a:spcPts val="0"/>
                        </a:spcAft>
                        <a:buClr>
                          <a:schemeClr val="lt1"/>
                        </a:buClr>
                        <a:buSzPts val="1100"/>
                        <a:buFont typeface="Courier New"/>
                        <a:buNone/>
                      </a:pPr>
                      <a:r>
                        <a:rPr lang="es-MX" sz="1400" b="1" dirty="0">
                          <a:latin typeface="+mj-lt"/>
                          <a:ea typeface="Verdana" panose="020B0604030504040204" pitchFamily="34" charset="0"/>
                          <a:cs typeface="Verdana"/>
                          <a:sym typeface="Verdana"/>
                        </a:rPr>
                        <a:t>Plan de profesionalización bibliotecaria.</a:t>
                      </a:r>
                      <a:endParaRPr lang="es-MX" sz="1400" b="1" dirty="0">
                        <a:latin typeface="+mj-lt"/>
                      </a:endParaRPr>
                    </a:p>
                  </a:txBody>
                  <a:tcPr/>
                </a:tc>
                <a:tc>
                  <a:txBody>
                    <a:bodyPr/>
                    <a:lstStyle/>
                    <a:p>
                      <a:r>
                        <a:rPr lang="es-MX" sz="1400" b="1" dirty="0">
                          <a:latin typeface="+mj-lt"/>
                        </a:rPr>
                        <a:t>Se sugiere crear un grupo de estudio virtual para el análisis de diversos temas de interés, las reuniones pueden ser mensuales</a:t>
                      </a:r>
                    </a:p>
                    <a:p>
                      <a:r>
                        <a:rPr lang="es-MX" sz="1400" b="0" dirty="0">
                          <a:latin typeface="+mj-lt"/>
                        </a:rPr>
                        <a:t>Se recomienda la lectura, el análisis y debate de documentos legales, administrativos, artículos científicos y de divulgación</a:t>
                      </a:r>
                    </a:p>
                  </a:txBody>
                  <a:tcPr/>
                </a:tc>
                <a:extLst>
                  <a:ext uri="{0D108BD9-81ED-4DB2-BD59-A6C34878D82A}">
                    <a16:rowId xmlns:a16="http://schemas.microsoft.com/office/drawing/2014/main" val="25017855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latin typeface="+mj-lt"/>
                          <a:ea typeface="Verdana" panose="020B0604030504040204" pitchFamily="34" charset="0"/>
                          <a:cs typeface="Verdana"/>
                          <a:sym typeface="Verdana"/>
                        </a:rPr>
                        <a:t>Identificación del perfil del bibliotecario y de las competencias requeridas.</a:t>
                      </a:r>
                      <a:endParaRPr lang="es-MX" sz="1400" b="1" dirty="0">
                        <a:latin typeface="+mj-lt"/>
                      </a:endParaRPr>
                    </a:p>
                  </a:txBody>
                  <a:tcPr/>
                </a:tc>
                <a:tc>
                  <a:txBody>
                    <a:bodyPr/>
                    <a:lstStyle/>
                    <a:p>
                      <a:r>
                        <a:rPr lang="es-MX" sz="1400" b="1" dirty="0">
                          <a:latin typeface="+mj-lt"/>
                        </a:rPr>
                        <a:t>Realización de dos o más reuniones virtuales para conocer, discutir y proponer un perfil del bibliotecario, así como sus competencias, </a:t>
                      </a:r>
                      <a:r>
                        <a:rPr lang="es-MX" sz="1400" b="0" dirty="0">
                          <a:latin typeface="+mj-lt"/>
                        </a:rPr>
                        <a:t>elaborando un producto académico para su difusión</a:t>
                      </a:r>
                    </a:p>
                  </a:txBody>
                  <a:tcPr/>
                </a:tc>
                <a:extLst>
                  <a:ext uri="{0D108BD9-81ED-4DB2-BD59-A6C34878D82A}">
                    <a16:rowId xmlns:a16="http://schemas.microsoft.com/office/drawing/2014/main" val="9068569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latin typeface="+mj-lt"/>
                          <a:ea typeface="Verdana" panose="020B0604030504040204" pitchFamily="34" charset="0"/>
                          <a:cs typeface="Verdana"/>
                          <a:sym typeface="Verdana"/>
                        </a:rPr>
                        <a:t>Capacitación técnica de los diferentes servicios con reconocimiento curricular.</a:t>
                      </a:r>
                      <a:endParaRPr lang="es-MX" sz="1400" b="1" dirty="0">
                        <a:latin typeface="+mj-lt"/>
                      </a:endParaRPr>
                    </a:p>
                  </a:txBody>
                  <a:tcPr/>
                </a:tc>
                <a:tc>
                  <a:txBody>
                    <a:bodyPr/>
                    <a:lstStyle/>
                    <a:p>
                      <a:r>
                        <a:rPr lang="es-MX" sz="1400" b="1" dirty="0">
                          <a:highlight>
                            <a:srgbClr val="FFFF00"/>
                          </a:highlight>
                          <a:latin typeface="+mj-lt"/>
                        </a:rPr>
                        <a:t>Se requieren voluntarios</a:t>
                      </a:r>
                    </a:p>
                  </a:txBody>
                  <a:tcPr/>
                </a:tc>
                <a:extLst>
                  <a:ext uri="{0D108BD9-81ED-4DB2-BD59-A6C34878D82A}">
                    <a16:rowId xmlns:a16="http://schemas.microsoft.com/office/drawing/2014/main" val="345229856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latin typeface="+mj-lt"/>
                          <a:ea typeface="Verdana" panose="020B0604030504040204" pitchFamily="34" charset="0"/>
                          <a:cs typeface="Verdana"/>
                          <a:sym typeface="Verdana"/>
                        </a:rPr>
                        <a:t>Establecimiento de una comisión para este tema</a:t>
                      </a:r>
                      <a:r>
                        <a:rPr lang="es-MX" sz="1400" b="1" dirty="0">
                          <a:latin typeface="+mj-lt"/>
                          <a:ea typeface="Verdana"/>
                          <a:cs typeface="Verdana"/>
                          <a:sym typeface="Verdana"/>
                        </a:rPr>
                        <a:t>.</a:t>
                      </a:r>
                    </a:p>
                    <a:p>
                      <a:endParaRPr lang="es-MX" sz="1400" b="1"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kern="1200" dirty="0">
                          <a:solidFill>
                            <a:schemeClr val="dk1"/>
                          </a:solidFill>
                          <a:highlight>
                            <a:srgbClr val="FFFF00"/>
                          </a:highlight>
                          <a:latin typeface="+mn-lt"/>
                          <a:ea typeface="+mn-ea"/>
                          <a:cs typeface="+mn-cs"/>
                        </a:rPr>
                        <a:t>Se requieren voluntarios</a:t>
                      </a:r>
                    </a:p>
                    <a:p>
                      <a:endParaRPr lang="es-MX" sz="1400" b="1" dirty="0">
                        <a:latin typeface="+mj-lt"/>
                      </a:endParaRPr>
                    </a:p>
                  </a:txBody>
                  <a:tcPr/>
                </a:tc>
                <a:extLst>
                  <a:ext uri="{0D108BD9-81ED-4DB2-BD59-A6C34878D82A}">
                    <a16:rowId xmlns:a16="http://schemas.microsoft.com/office/drawing/2014/main" val="1656451199"/>
                  </a:ext>
                </a:extLst>
              </a:tr>
            </a:tbl>
          </a:graphicData>
        </a:graphic>
      </p:graphicFrame>
    </p:spTree>
    <p:extLst>
      <p:ext uri="{BB962C8B-B14F-4D97-AF65-F5344CB8AC3E}">
        <p14:creationId xmlns:p14="http://schemas.microsoft.com/office/powerpoint/2010/main" val="3966625353"/>
      </p:ext>
    </p:extLst>
  </p:cSld>
  <p:clrMapOvr>
    <a:masterClrMapping/>
  </p:clrMapOvr>
</p:sld>
</file>

<file path=ppt/theme/theme1.xml><?xml version="1.0" encoding="utf-8"?>
<a:theme xmlns:a="http://schemas.openxmlformats.org/drawingml/2006/main" name="Plantilla de diseño con pila de libros">
  <a:themeElements>
    <a:clrScheme name="Plantilla de diseño con pila de libr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lantilla de diseño con pila de libro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lantilla de diseño con pila de libr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lantilla de diseño con pila de libro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lantilla de diseño con pila de libro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lantilla de diseño con pila de libro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lantilla de diseño con pila de libro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lantilla de diseño con pila de libro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lantilla de diseño con pila de libro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lantilla de diseño con pila de libro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lantilla de diseño con pila de libro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lantilla de diseño con pila de libro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lantilla de diseño con pila de libro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lantilla de diseño con pila de libro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Presentación para el Coloquio de Maestría versión2</Template>
  <TotalTime>2322</TotalTime>
  <Words>904</Words>
  <Application>Microsoft Office PowerPoint</Application>
  <PresentationFormat>Presentación en pantalla (4:3)</PresentationFormat>
  <Paragraphs>95</Paragraphs>
  <Slides>14</Slides>
  <Notes>1</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14</vt:i4>
      </vt:variant>
    </vt:vector>
  </HeadingPairs>
  <TitlesOfParts>
    <vt:vector size="23" baseType="lpstr">
      <vt:lpstr>Arial</vt:lpstr>
      <vt:lpstr>Calibri</vt:lpstr>
      <vt:lpstr>Calibri Light</vt:lpstr>
      <vt:lpstr>Century Gothic</vt:lpstr>
      <vt:lpstr>Courier New</vt:lpstr>
      <vt:lpstr>Times New Roman</vt:lpstr>
      <vt:lpstr>Verdana</vt:lpstr>
      <vt:lpstr>Plantilla de diseño con pila de libros</vt:lpstr>
      <vt:lpstr>Office Theme</vt:lpstr>
      <vt:lpstr>                                                                      Junio 2023.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de Bibliotecas de Instituciones de Educación Superior del Noreste   Plan de trabajo  2012-2014</dc:title>
  <dc:creator>hcardenas</dc:creator>
  <cp:lastModifiedBy>hcz</cp:lastModifiedBy>
  <cp:revision>111</cp:revision>
  <cp:lastPrinted>2023-06-08T16:39:37Z</cp:lastPrinted>
  <dcterms:created xsi:type="dcterms:W3CDTF">2012-10-15T15:26:11Z</dcterms:created>
  <dcterms:modified xsi:type="dcterms:W3CDTF">2023-06-08T16:39:40Z</dcterms:modified>
</cp:coreProperties>
</file>