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5"/>
  </p:handoutMasterIdLst>
  <p:sldIdLst>
    <p:sldId id="256" r:id="rId3"/>
    <p:sldId id="257" r:id="rId4"/>
    <p:sldId id="258" r:id="rId5"/>
    <p:sldId id="273" r:id="rId6"/>
    <p:sldId id="278" r:id="rId7"/>
    <p:sldId id="275" r:id="rId8"/>
    <p:sldId id="279" r:id="rId9"/>
    <p:sldId id="280" r:id="rId10"/>
    <p:sldId id="276" r:id="rId11"/>
    <p:sldId id="277" r:id="rId12"/>
    <p:sldId id="274" r:id="rId13"/>
    <p:sldId id="271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5C821F-FF70-479F-8F11-11564231DAC6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ADD67B-ACE3-44B6-B99D-80E76A8754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74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5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43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65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43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36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13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69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70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96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9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4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675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27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4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3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3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3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61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02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7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51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F5E-5EF4-4264-BC0E-83870741589D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521F-59E7-42CB-B3BA-2E4F5E250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78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666" y="2204864"/>
            <a:ext cx="8862287" cy="4653136"/>
          </a:xfrm>
        </p:spPr>
        <p:txBody>
          <a:bodyPr>
            <a:normAutofit fontScale="90000"/>
          </a:bodyPr>
          <a:lstStyle/>
          <a:p>
            <a:pPr algn="l"/>
            <a:r>
              <a:rPr lang="es-MX" sz="4400" b="1" dirty="0" smtClean="0"/>
              <a:t/>
            </a:r>
            <a:br>
              <a:rPr lang="es-MX" sz="4400" b="1" dirty="0" smtClean="0"/>
            </a:br>
            <a:r>
              <a:rPr lang="es-MX" sz="4400" b="1" dirty="0" smtClean="0"/>
              <a:t/>
            </a:r>
            <a:br>
              <a:rPr lang="es-MX" sz="4400" b="1" dirty="0" smtClean="0"/>
            </a:br>
            <a:r>
              <a:rPr lang="es-MX" sz="6000" b="1" dirty="0" smtClean="0"/>
              <a:t>Plan de Trabajo </a:t>
            </a:r>
            <a:br>
              <a:rPr lang="es-MX" sz="6000" b="1" dirty="0" smtClean="0"/>
            </a:br>
            <a:r>
              <a:rPr lang="es-MX" sz="6000" b="1" dirty="0" smtClean="0"/>
              <a:t>2017-2018</a:t>
            </a:r>
            <a:r>
              <a:rPr lang="es-MX" sz="4900" b="1" dirty="0" smtClean="0"/>
              <a:t/>
            </a:r>
            <a:br>
              <a:rPr lang="es-MX" sz="4900" b="1" dirty="0" smtClean="0"/>
            </a:br>
            <a:r>
              <a:rPr lang="es-MX" sz="4900" b="1" dirty="0" smtClean="0"/>
              <a:t/>
            </a:r>
            <a:br>
              <a:rPr lang="es-MX" sz="4900" b="1" dirty="0" smtClean="0"/>
            </a:br>
            <a:r>
              <a:rPr lang="es-MX" sz="4400" b="1" dirty="0" smtClean="0"/>
              <a:t/>
            </a:r>
            <a:br>
              <a:rPr lang="es-MX" sz="4400" b="1" dirty="0" smtClean="0"/>
            </a:br>
            <a:r>
              <a:rPr lang="es-MX" sz="4400" b="1" dirty="0" smtClean="0"/>
              <a:t>                                         </a:t>
            </a:r>
            <a:r>
              <a:rPr lang="es-MX" sz="2200" b="1" dirty="0" smtClean="0"/>
              <a:t>Saltillo, Coahuila  31 de octubre de 2017</a:t>
            </a:r>
            <a:r>
              <a:rPr lang="es-MX" sz="2200" dirty="0" smtClean="0"/>
              <a:t/>
            </a:r>
            <a:br>
              <a:rPr lang="es-MX" sz="2200" dirty="0" smtClean="0"/>
            </a:br>
            <a:endParaRPr lang="es-MX" sz="2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43608" y="1550086"/>
            <a:ext cx="7212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s-MX" sz="7200" b="1" i="1" dirty="0" smtClean="0">
                <a:latin typeface="Times New Roman"/>
                <a:ea typeface="Times New Roman" panose="02020603050405020304" pitchFamily="18" charset="0"/>
                <a:cs typeface="Times New Roman"/>
              </a:rPr>
              <a:t>Red de Bibliotecas</a:t>
            </a:r>
            <a:endParaRPr lang="es-MX" sz="7200" i="1" dirty="0" smtClean="0">
              <a:latin typeface="Times New Roman"/>
              <a:cs typeface="Times New Roman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635896" y="2716472"/>
            <a:ext cx="5318057" cy="3410752"/>
            <a:chOff x="4196878" y="3717032"/>
            <a:chExt cx="4767610" cy="3141375"/>
          </a:xfrm>
        </p:grpSpPr>
        <p:pic>
          <p:nvPicPr>
            <p:cNvPr id="10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34" r="70830"/>
            <a:stretch/>
          </p:blipFill>
          <p:spPr>
            <a:xfrm>
              <a:off x="4196878" y="5440498"/>
              <a:ext cx="1561577" cy="1417909"/>
            </a:xfrm>
            <a:prstGeom prst="rect">
              <a:avLst/>
            </a:prstGeom>
            <a:noFill/>
          </p:spPr>
        </p:pic>
        <p:pic>
          <p:nvPicPr>
            <p:cNvPr id="11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8" t="13731" r="15475" b="14618"/>
            <a:stretch/>
          </p:blipFill>
          <p:spPr>
            <a:xfrm>
              <a:off x="5396495" y="3717032"/>
              <a:ext cx="3567993" cy="2935574"/>
            </a:xfrm>
            <a:prstGeom prst="rect">
              <a:avLst/>
            </a:prstGeom>
            <a:noFill/>
          </p:spPr>
        </p:pic>
      </p:grpSp>
      <p:grpSp>
        <p:nvGrpSpPr>
          <p:cNvPr id="13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14" name="Picture 2" descr="UAdeC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AdeC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01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3" y="1385384"/>
            <a:ext cx="8414400" cy="5283976"/>
          </a:xfrm>
        </p:spPr>
        <p:txBody>
          <a:bodyPr/>
          <a:lstStyle/>
          <a:p>
            <a:pPr marL="0" indent="0">
              <a:buNone/>
            </a:pPr>
            <a:r>
              <a:rPr lang="es-MX" sz="2800" b="1" dirty="0" smtClean="0"/>
              <a:t>Recursos </a:t>
            </a:r>
            <a:r>
              <a:rPr lang="es-MX" sz="2800" b="1" dirty="0"/>
              <a:t>electrónicos de información compartidos</a:t>
            </a:r>
            <a:r>
              <a:rPr lang="es-MX" sz="2800" b="1" dirty="0" smtClean="0"/>
              <a:t>:</a:t>
            </a:r>
          </a:p>
          <a:p>
            <a:pPr marL="0" indent="0">
              <a:buNone/>
            </a:pPr>
            <a:endParaRPr lang="es-MX" sz="2800" b="1" dirty="0"/>
          </a:p>
          <a:p>
            <a:pPr marL="0" indent="0">
              <a:buNone/>
            </a:pPr>
            <a:r>
              <a:rPr lang="es-MX" sz="2800" dirty="0"/>
              <a:t>Se </a:t>
            </a:r>
            <a:r>
              <a:rPr lang="es-MX" sz="2800" dirty="0" smtClean="0"/>
              <a:t>ha venido respondiendo </a:t>
            </a:r>
            <a:r>
              <a:rPr lang="es-MX" sz="2800" dirty="0"/>
              <a:t>a las necesidades de información electrónica de usuarios de instituciones asociadas que no cuentan con recursos </a:t>
            </a:r>
            <a:r>
              <a:rPr lang="es-MX" sz="2800" dirty="0" smtClean="0"/>
              <a:t>específicos, apoyando a sus bibliotecas y a través de ellas las actividades académicas de profesores, investigadores y alumnos.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 smtClean="0"/>
              <a:t>En el período 2017-2018 continuaremos y fortaleceremos esta práctica, para lo cual se plantea desarrollar un inventario y esquema de difusión</a:t>
            </a:r>
            <a:endParaRPr lang="es-MX" sz="2800" dirty="0"/>
          </a:p>
          <a:p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5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6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1187624" y="176542"/>
            <a:ext cx="5805264" cy="15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100" b="1" dirty="0" smtClean="0"/>
              <a:t>Avances y compromisos sobre los Ejes Fundamentales</a:t>
            </a:r>
            <a:r>
              <a:rPr lang="es-MX" sz="4800" b="1" dirty="0" smtClean="0"/>
              <a:t/>
            </a:r>
            <a:br>
              <a:rPr lang="es-MX" sz="4800" b="1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821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39996"/>
            <a:ext cx="8748464" cy="530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/>
              <a:t>Profesionalización y </a:t>
            </a:r>
            <a:r>
              <a:rPr lang="es-MX" sz="2800" b="1" dirty="0" smtClean="0"/>
              <a:t>Capacitación</a:t>
            </a:r>
          </a:p>
          <a:p>
            <a:pPr marL="0" indent="0">
              <a:buNone/>
            </a:pPr>
            <a:endParaRPr lang="es-MX" sz="2800" b="1" dirty="0"/>
          </a:p>
          <a:p>
            <a:r>
              <a:rPr lang="es-MX" sz="2800" dirty="0" smtClean="0"/>
              <a:t>Se han promovido diversos cursos de capacitación y actualización en las áreas del quehacer de las bibliotecas, desde atención a usuario hasta catalogación con </a:t>
            </a:r>
            <a:r>
              <a:rPr lang="es-MX" sz="2800" dirty="0" err="1" smtClean="0"/>
              <a:t>RDA</a:t>
            </a:r>
            <a:r>
              <a:rPr lang="es-MX" sz="2800" dirty="0" smtClean="0"/>
              <a:t>, difusión, manejo de bases de datos, etc.</a:t>
            </a:r>
          </a:p>
          <a:p>
            <a:r>
              <a:rPr lang="es-MX" sz="2800" dirty="0" smtClean="0"/>
              <a:t>Se dio difusión a distintos materiales de interés profesional a texto completo para la educación continua del personal de las bibliotecas</a:t>
            </a:r>
          </a:p>
          <a:p>
            <a:r>
              <a:rPr lang="es-MX" sz="2800" dirty="0" smtClean="0"/>
              <a:t>Durante el período 2017-2018 se continuará promoviendo la estrecha colaboración entre los sistemas bibliotecarios de las instituciones pertenecientes a la Red</a:t>
            </a:r>
          </a:p>
          <a:p>
            <a:endParaRPr lang="es-MX" sz="2800" b="1" dirty="0"/>
          </a:p>
          <a:p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9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1088388" y="196084"/>
            <a:ext cx="5805264" cy="15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100" b="1" dirty="0" smtClean="0"/>
              <a:t>Avances y compromisos sobre los Ejes Fundamentales</a:t>
            </a:r>
            <a:r>
              <a:rPr lang="es-MX" sz="4800" b="1" dirty="0" smtClean="0"/>
              <a:t/>
            </a:r>
            <a:br>
              <a:rPr lang="es-MX" sz="4800" b="1" dirty="0" smtClean="0"/>
            </a:b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8776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64906" y="1410002"/>
            <a:ext cx="861154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 smtClean="0"/>
              <a:t>Coordinador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Ing. Reynaldo Sánchez Valdés,  Universidad Autónoma de Coahuila</a:t>
            </a:r>
          </a:p>
          <a:p>
            <a:pPr marL="0" indent="0">
              <a:buNone/>
            </a:pPr>
            <a:r>
              <a:rPr lang="es-MX" sz="2400" b="1" dirty="0" smtClean="0"/>
              <a:t>Suplente del coordinador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Lic. Beatriz Ruiz Lozoya,  Universidad Autónoma de Tamaulipas</a:t>
            </a:r>
          </a:p>
          <a:p>
            <a:pPr marL="0" indent="0">
              <a:buNone/>
            </a:pPr>
            <a:r>
              <a:rPr lang="es-MX" sz="2400" b="1" dirty="0" smtClean="0"/>
              <a:t>Secretario</a:t>
            </a:r>
          </a:p>
          <a:p>
            <a:pPr marL="0" indent="0">
              <a:buNone/>
            </a:pPr>
            <a:r>
              <a:rPr lang="es-MX" sz="2400" dirty="0" smtClean="0"/>
              <a:t>Mtro. Néstor Ramírez   Universidad de </a:t>
            </a:r>
          </a:p>
          <a:p>
            <a:pPr marL="0" indent="0">
              <a:buNone/>
            </a:pPr>
            <a:r>
              <a:rPr lang="es-MX" sz="2400" dirty="0" smtClean="0"/>
              <a:t>Montemorelos</a:t>
            </a:r>
          </a:p>
          <a:p>
            <a:pPr marL="0" indent="0">
              <a:buNone/>
            </a:pPr>
            <a:r>
              <a:rPr lang="es-MX" sz="2400" b="1" dirty="0" smtClean="0"/>
              <a:t>Tesorera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Lic. Enriqueta Barrios Fuentes</a:t>
            </a:r>
          </a:p>
          <a:p>
            <a:pPr marL="0" indent="0">
              <a:buNone/>
            </a:pPr>
            <a:r>
              <a:rPr lang="es-MX" sz="2400" dirty="0" smtClean="0"/>
              <a:t>Universidad Juárez del </a:t>
            </a:r>
          </a:p>
          <a:p>
            <a:pPr marL="0" indent="0">
              <a:buNone/>
            </a:pPr>
            <a:r>
              <a:rPr lang="es-MX" sz="2400" dirty="0" smtClean="0"/>
              <a:t>Estado de Durango</a:t>
            </a:r>
          </a:p>
          <a:p>
            <a:endParaRPr lang="es-MX" sz="2400" dirty="0"/>
          </a:p>
        </p:txBody>
      </p:sp>
      <p:pic>
        <p:nvPicPr>
          <p:cNvPr id="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851920" y="3356993"/>
            <a:ext cx="5112568" cy="3384376"/>
            <a:chOff x="4196878" y="3717032"/>
            <a:chExt cx="4767610" cy="3141375"/>
          </a:xfrm>
        </p:grpSpPr>
        <p:pic>
          <p:nvPicPr>
            <p:cNvPr id="10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34" r="70830"/>
            <a:stretch/>
          </p:blipFill>
          <p:spPr>
            <a:xfrm>
              <a:off x="4196878" y="5440498"/>
              <a:ext cx="1561577" cy="1417909"/>
            </a:xfrm>
            <a:prstGeom prst="rect">
              <a:avLst/>
            </a:prstGeom>
            <a:noFill/>
          </p:spPr>
        </p:pic>
        <p:pic>
          <p:nvPicPr>
            <p:cNvPr id="11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8" t="13731" r="15475" b="14618"/>
            <a:stretch/>
          </p:blipFill>
          <p:spPr>
            <a:xfrm>
              <a:off x="5396495" y="3717032"/>
              <a:ext cx="3567993" cy="2935574"/>
            </a:xfrm>
            <a:prstGeom prst="rect">
              <a:avLst/>
            </a:prstGeom>
            <a:noFill/>
          </p:spPr>
        </p:pic>
      </p:grpSp>
      <p:grpSp>
        <p:nvGrpSpPr>
          <p:cNvPr id="12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13" name="Picture 2" descr="UAdeC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UAdeC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323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559" y="1371725"/>
            <a:ext cx="7848872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DE TRABAJO PARA LA </a:t>
            </a:r>
          </a:p>
          <a:p>
            <a:pPr marL="0" indent="0" algn="ctr">
              <a:buNone/>
            </a:pPr>
            <a:r>
              <a:rPr lang="es-MX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 DIRECTIVA 2016-2018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MX" sz="3200" b="1" dirty="0">
                <a:solidFill>
                  <a:schemeClr val="tx1"/>
                </a:solidFill>
              </a:rPr>
              <a:t>Objetivo General: </a:t>
            </a:r>
            <a:endParaRPr lang="es-MX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3200" dirty="0" smtClean="0"/>
              <a:t>Generar conocimiento, habilidades y actitudes para el mejoramiento de la función bibliotecaria en las instituciones de educación superior integrantes de la Región Noreste de </a:t>
            </a:r>
            <a:r>
              <a:rPr lang="es-MX" sz="3200" dirty="0" err="1" smtClean="0"/>
              <a:t>ANUIES</a:t>
            </a:r>
            <a:endParaRPr lang="es-MX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9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5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923" y="1556792"/>
            <a:ext cx="8613029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dirty="0">
                <a:solidFill>
                  <a:schemeClr val="tx1"/>
                </a:solidFill>
              </a:rPr>
              <a:t>Ejes </a:t>
            </a:r>
            <a:r>
              <a:rPr lang="es-MX" sz="3600" b="1" dirty="0" smtClean="0">
                <a:solidFill>
                  <a:schemeClr val="tx1"/>
                </a:solidFill>
              </a:rPr>
              <a:t>Fundamentales del Plan de Trabajo:</a:t>
            </a:r>
            <a:endParaRPr lang="es-MX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3600" dirty="0">
                <a:solidFill>
                  <a:schemeClr val="tx1"/>
                </a:solidFill>
              </a:rPr>
              <a:t> </a:t>
            </a:r>
            <a:endParaRPr lang="es-MX" sz="3600" dirty="0" smtClean="0">
              <a:solidFill>
                <a:schemeClr val="tx1"/>
              </a:solidFill>
            </a:endParaRPr>
          </a:p>
          <a:p>
            <a:r>
              <a:rPr lang="es-MX" sz="3600" dirty="0" smtClean="0">
                <a:solidFill>
                  <a:schemeClr val="tx1"/>
                </a:solidFill>
              </a:rPr>
              <a:t>Revitalización y consolidación </a:t>
            </a:r>
            <a:r>
              <a:rPr lang="es-MX" sz="3600" dirty="0">
                <a:solidFill>
                  <a:schemeClr val="tx1"/>
                </a:solidFill>
              </a:rPr>
              <a:t>de la Red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Cultura Bibliotecológica</a:t>
            </a:r>
            <a:endParaRPr lang="es-MX" sz="3600" dirty="0">
              <a:solidFill>
                <a:schemeClr val="tx1"/>
              </a:solidFill>
            </a:endParaRPr>
          </a:p>
          <a:p>
            <a:r>
              <a:rPr lang="es-MX" sz="3600" dirty="0" smtClean="0">
                <a:solidFill>
                  <a:schemeClr val="tx1"/>
                </a:solidFill>
              </a:rPr>
              <a:t>Profesionalización y Capacitación</a:t>
            </a:r>
          </a:p>
          <a:p>
            <a:r>
              <a:rPr lang="es-MX" sz="3600" dirty="0" smtClean="0"/>
              <a:t>Generación de conocimiento conjunto y planteamiento de proyectos colectivos</a:t>
            </a:r>
            <a:endParaRPr lang="es-MX" sz="3600" dirty="0">
              <a:solidFill>
                <a:schemeClr val="tx1"/>
              </a:solidFill>
            </a:endParaRPr>
          </a:p>
          <a:p>
            <a:r>
              <a:rPr lang="es-MX" sz="3600" dirty="0" smtClean="0">
                <a:solidFill>
                  <a:schemeClr val="tx1"/>
                </a:solidFill>
              </a:rPr>
              <a:t>Recursos </a:t>
            </a:r>
            <a:r>
              <a:rPr lang="es-MX" sz="3600" dirty="0">
                <a:solidFill>
                  <a:schemeClr val="tx1"/>
                </a:solidFill>
              </a:rPr>
              <a:t>electrónicos de información compartidos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9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31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34" y="1855429"/>
            <a:ext cx="8964488" cy="573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dirty="0" smtClean="0">
                <a:solidFill>
                  <a:schemeClr val="tx1"/>
                </a:solidFill>
              </a:rPr>
              <a:t>Revitalización y consolidación </a:t>
            </a:r>
            <a:r>
              <a:rPr lang="es-MX" sz="3600" b="1" dirty="0">
                <a:solidFill>
                  <a:schemeClr val="tx1"/>
                </a:solidFill>
              </a:rPr>
              <a:t>de la </a:t>
            </a:r>
            <a:r>
              <a:rPr lang="es-MX" sz="3600" b="1" dirty="0" smtClean="0">
                <a:solidFill>
                  <a:schemeClr val="tx1"/>
                </a:solidFill>
              </a:rPr>
              <a:t>Red:</a:t>
            </a:r>
          </a:p>
          <a:p>
            <a:pPr marL="0" indent="0">
              <a:buNone/>
            </a:pPr>
            <a:r>
              <a:rPr lang="es-MX" sz="3600" dirty="0" smtClean="0"/>
              <a:t>A través de la página electrónica de la Red, </a:t>
            </a:r>
            <a:r>
              <a:rPr lang="es-MX" sz="3600" dirty="0"/>
              <a:t>las instituciones integrantes </a:t>
            </a:r>
            <a:r>
              <a:rPr lang="es-MX" sz="3600" dirty="0" smtClean="0"/>
              <a:t>mantenemos contacto continuo y permanente, en el portal se han publicado  390 noticias de la vida académica de las distintas instituciones y sus comunidades.</a:t>
            </a:r>
          </a:p>
          <a:p>
            <a:pPr marL="0" indent="0">
              <a:buNone/>
            </a:pPr>
            <a:r>
              <a:rPr lang="es-MX" sz="3600" dirty="0" smtClean="0"/>
              <a:t>Para el segundo año de gestión se plantea duplicar el número de comunicaciones</a:t>
            </a:r>
          </a:p>
          <a:p>
            <a:pPr marL="0" indent="0">
              <a:buNone/>
            </a:pPr>
            <a:endParaRPr lang="es-MX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3600" dirty="0" smtClean="0">
              <a:solidFill>
                <a:schemeClr val="tx1"/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9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1331640" y="188103"/>
            <a:ext cx="5805264" cy="15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100" b="1" smtClean="0"/>
              <a:t>Avances y compromisos sobre los Ejes Fundamentales</a:t>
            </a:r>
            <a:r>
              <a:rPr lang="es-MX" sz="4800" b="1" smtClean="0"/>
              <a:t/>
            </a:r>
            <a:br>
              <a:rPr lang="es-MX" sz="4800" b="1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06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78" b="9381"/>
          <a:stretch/>
        </p:blipFill>
        <p:spPr>
          <a:xfrm rot="20743866">
            <a:off x="607868" y="1110132"/>
            <a:ext cx="796412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4752528"/>
          </a:xfrm>
        </p:spPr>
        <p:txBody>
          <a:bodyPr>
            <a:normAutofit/>
          </a:bodyPr>
          <a:lstStyle/>
          <a:p>
            <a:r>
              <a:rPr lang="es-MX" sz="3300" b="1" dirty="0"/>
              <a:t>Cultura </a:t>
            </a:r>
            <a:r>
              <a:rPr lang="es-MX" sz="3300" b="1" dirty="0" smtClean="0"/>
              <a:t>Bibliotecaria:</a:t>
            </a:r>
            <a:endParaRPr lang="es-MX" sz="3300" b="1" dirty="0"/>
          </a:p>
          <a:p>
            <a:pPr algn="l"/>
            <a:r>
              <a:rPr lang="es-MX" sz="3300" dirty="0" smtClean="0"/>
              <a:t>Se </a:t>
            </a:r>
            <a:r>
              <a:rPr lang="es-MX" sz="3300" dirty="0"/>
              <a:t>han editado 47 números de nuestra publicación electrónica </a:t>
            </a:r>
            <a:r>
              <a:rPr lang="es-MX" sz="3300" b="1" dirty="0"/>
              <a:t>“Temas de Cultura </a:t>
            </a:r>
            <a:r>
              <a:rPr lang="es-MX" sz="3300" b="1" dirty="0" smtClean="0"/>
              <a:t>Bibliotecaria”, </a:t>
            </a:r>
            <a:r>
              <a:rPr lang="es-MX" sz="3300" dirty="0"/>
              <a:t>en los cuales se ha dado difusión a eventos nacionales e internacionales, tendencias, problemas compartidos, y en general novedades en la práctica </a:t>
            </a:r>
            <a:r>
              <a:rPr lang="es-MX" sz="3300" dirty="0" smtClean="0"/>
              <a:t>bibliotecaria.</a:t>
            </a:r>
          </a:p>
          <a:p>
            <a:pPr algn="l"/>
            <a:r>
              <a:rPr lang="es-MX" sz="3300" dirty="0" smtClean="0"/>
              <a:t>Para el período 2017-2018 el compromiso es llegar a 90 números</a:t>
            </a:r>
            <a:endParaRPr lang="es-MX" sz="3300" dirty="0"/>
          </a:p>
          <a:p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5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6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76542"/>
            <a:ext cx="5706028" cy="1514549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b="1" dirty="0"/>
              <a:t>Avances y compromisos sobre los Ejes Fundamentales</a:t>
            </a:r>
            <a:r>
              <a:rPr lang="es-MX" sz="4800" b="1" dirty="0"/>
              <a:t/>
            </a:r>
            <a:br>
              <a:rPr lang="es-MX" sz="4800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873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9381" r="12988" b="10781"/>
          <a:stretch/>
        </p:blipFill>
        <p:spPr>
          <a:xfrm rot="21190531">
            <a:off x="-219975" y="375116"/>
            <a:ext cx="6513952" cy="33603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825" t="23387" r="36613" b="13583"/>
          <a:stretch/>
        </p:blipFill>
        <p:spPr>
          <a:xfrm rot="811765">
            <a:off x="4813873" y="1165175"/>
            <a:ext cx="3313362" cy="4260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5825" t="23387" r="35825" b="13583"/>
          <a:stretch/>
        </p:blipFill>
        <p:spPr>
          <a:xfrm rot="21328704">
            <a:off x="1866023" y="4256630"/>
            <a:ext cx="3653807" cy="4567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01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688" t="-424" r="12200" b="977"/>
          <a:stretch/>
        </p:blipFill>
        <p:spPr>
          <a:xfrm rot="21270517">
            <a:off x="260197" y="319890"/>
            <a:ext cx="7416824" cy="51125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476" t="2813" r="9050"/>
          <a:stretch/>
        </p:blipFill>
        <p:spPr>
          <a:xfrm rot="251282">
            <a:off x="4600236" y="2764938"/>
            <a:ext cx="7632848" cy="49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300" y="35372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/>
              <a:t>Generación de conocimiento conjunto </a:t>
            </a:r>
            <a:endParaRPr lang="es-MX" sz="2400" b="1" dirty="0" smtClean="0"/>
          </a:p>
          <a:p>
            <a:pPr marL="0" indent="0">
              <a:buNone/>
            </a:pPr>
            <a:r>
              <a:rPr lang="es-MX" sz="2400" b="1" dirty="0" smtClean="0"/>
              <a:t>y </a:t>
            </a:r>
            <a:r>
              <a:rPr lang="es-MX" sz="2400" b="1" dirty="0"/>
              <a:t>planteamiento de proyectos </a:t>
            </a:r>
            <a:r>
              <a:rPr lang="es-MX" sz="2400" b="1" dirty="0" smtClean="0"/>
              <a:t>colectivos</a:t>
            </a:r>
            <a:endParaRPr lang="es-MX" sz="2400" b="1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52128" cy="1152128"/>
          </a:xfrm>
          <a:prstGeom prst="rect">
            <a:avLst/>
          </a:prstGeom>
        </p:spPr>
      </p:pic>
      <p:grpSp>
        <p:nvGrpSpPr>
          <p:cNvPr id="5" name="Agrupar 11"/>
          <p:cNvGrpSpPr/>
          <p:nvPr/>
        </p:nvGrpSpPr>
        <p:grpSpPr>
          <a:xfrm>
            <a:off x="6893652" y="176542"/>
            <a:ext cx="2060301" cy="1037605"/>
            <a:chOff x="6876256" y="159147"/>
            <a:chExt cx="2060301" cy="1037605"/>
          </a:xfrm>
        </p:grpSpPr>
        <p:pic>
          <p:nvPicPr>
            <p:cNvPr id="6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67992" b="-2493"/>
            <a:stretch/>
          </p:blipFill>
          <p:spPr bwMode="auto">
            <a:xfrm>
              <a:off x="6876256" y="159147"/>
              <a:ext cx="864096" cy="103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UAdeC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24"/>
            <a:stretch/>
          </p:blipFill>
          <p:spPr bwMode="auto">
            <a:xfrm>
              <a:off x="7740352" y="330383"/>
              <a:ext cx="1196205" cy="650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52053"/>
              </p:ext>
            </p:extLst>
          </p:nvPr>
        </p:nvGraphicFramePr>
        <p:xfrm>
          <a:off x="179511" y="1556792"/>
          <a:ext cx="8774442" cy="514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7221"/>
                <a:gridCol w="438722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spc="-100" baseline="0" dirty="0" smtClean="0">
                          <a:effectLst/>
                        </a:rPr>
                        <a:t>Proyectos realizados </a:t>
                      </a:r>
                      <a:r>
                        <a:rPr lang="es-MX" sz="2000" spc="-100" baseline="0" dirty="0">
                          <a:effectLst/>
                        </a:rPr>
                        <a:t>durante el 2016-2017</a:t>
                      </a:r>
                      <a:endParaRPr lang="es-MX" sz="2000" spc="-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spc="-100" baseline="0" dirty="0" smtClean="0">
                          <a:effectLst/>
                        </a:rPr>
                        <a:t>Proyectos propuestos </a:t>
                      </a:r>
                      <a:r>
                        <a:rPr lang="es-MX" sz="2000" spc="-100" baseline="0" dirty="0">
                          <a:effectLst/>
                        </a:rPr>
                        <a:t>para el 2017-2018</a:t>
                      </a:r>
                      <a:endParaRPr lang="es-MX" sz="2000" spc="-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Encuesta del estado del catálogo bibliográfico Red de Bibliotecas </a:t>
                      </a:r>
                      <a:r>
                        <a:rPr lang="es-MX" sz="2000" dirty="0" smtClean="0">
                          <a:effectLst/>
                        </a:rPr>
                        <a:t>ANUIES Noreste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Inventario de bases de datos asignadas por </a:t>
                      </a:r>
                      <a:r>
                        <a:rPr lang="es-MX" sz="2000" dirty="0" err="1">
                          <a:effectLst/>
                        </a:rPr>
                        <a:t>CONRICyT</a:t>
                      </a:r>
                      <a:r>
                        <a:rPr lang="es-MX" sz="2000" dirty="0">
                          <a:effectLst/>
                        </a:rPr>
                        <a:t> a las instituciones de la Red de Bibliotecas ANUIES Noreste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Encuesta para conocer el estado y problemática de la infraestructura de seguridad en los sistemas bibliotecarios de las instituciones </a:t>
                      </a:r>
                      <a:r>
                        <a:rPr lang="es-MX" sz="2000" dirty="0" smtClean="0">
                          <a:effectLst/>
                        </a:rPr>
                        <a:t>de </a:t>
                      </a:r>
                      <a:r>
                        <a:rPr lang="es-MX" sz="2000" dirty="0">
                          <a:effectLst/>
                        </a:rPr>
                        <a:t>la Región Noreste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Tratamiento de los bibliotecarios dentro de la plantilla laboral de la institución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0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Encuesta a los Sistemas Bibliotecarios y Bibliotecas de las universidades afiliadas al Consejo Regional Noreste en materia de </a:t>
                      </a:r>
                      <a:r>
                        <a:rPr lang="en-US" sz="2000" dirty="0" smtClean="0">
                          <a:effectLst/>
                        </a:rPr>
                        <a:t>Resource </a:t>
                      </a:r>
                      <a:r>
                        <a:rPr lang="en-US" sz="2000" dirty="0">
                          <a:effectLst/>
                        </a:rPr>
                        <a:t>Description and Access (RDA)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Existencia de provisiones en materia de protección civil en las bibliotecas universitarias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7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Estudio sobre distancias entre las instituciones integrantes del Consejo General de la Región Noreste de ANUIES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Manejo de los acervos dentro de la administración de activos fijos de las </a:t>
                      </a:r>
                      <a:r>
                        <a:rPr lang="es-MX" sz="2000" dirty="0" smtClean="0">
                          <a:effectLst/>
                        </a:rPr>
                        <a:t>universidades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2905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de diseño con pila de libros">
  <a:themeElements>
    <a:clrScheme name="Plantilla de diseño con pila de libr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de diseño con pila de libro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de diseño con pila de libr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con pila de libr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con pila de libr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con pila de libr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con pila de libr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con pila de libr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con pila de libr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el Coloquio de Maestría versión2</Template>
  <TotalTime>605</TotalTime>
  <Words>506</Words>
  <Application>Microsoft Office PowerPoint</Application>
  <PresentationFormat>Presentación en pantalla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Plantilla de diseño con pila de libros</vt:lpstr>
      <vt:lpstr>Tema de Office</vt:lpstr>
      <vt:lpstr>  Plan de Trabajo  2017-2018                                            Saltillo, Coahuila  31 de octubre de 2017 </vt:lpstr>
      <vt:lpstr>Presentación de PowerPoint</vt:lpstr>
      <vt:lpstr>Presentación de PowerPoint</vt:lpstr>
      <vt:lpstr>Presentación de PowerPoint</vt:lpstr>
      <vt:lpstr>Presentación de PowerPoint</vt:lpstr>
      <vt:lpstr>Avances y compromisos sobre los Ejes Fundamentales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Bibliotecas de Instituciones de Educación Superior del Noreste   Plan de trabajo  2012-2014</dc:title>
  <dc:creator>hcardenas</dc:creator>
  <cp:lastModifiedBy>Horacio Cárdenas Zardoni</cp:lastModifiedBy>
  <cp:revision>54</cp:revision>
  <cp:lastPrinted>2017-10-27T19:30:48Z</cp:lastPrinted>
  <dcterms:created xsi:type="dcterms:W3CDTF">2012-10-15T15:26:11Z</dcterms:created>
  <dcterms:modified xsi:type="dcterms:W3CDTF">2017-10-30T17:33:50Z</dcterms:modified>
</cp:coreProperties>
</file>